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4"/>
    <p:sldMasterId id="2147483676" r:id="rId5"/>
    <p:sldMasterId id="2147483688" r:id="rId6"/>
  </p:sldMasterIdLst>
  <p:notesMasterIdLst>
    <p:notesMasterId r:id="rId44"/>
  </p:notesMasterIdLst>
  <p:handoutMasterIdLst>
    <p:handoutMasterId r:id="rId45"/>
  </p:handoutMasterIdLst>
  <p:sldIdLst>
    <p:sldId id="354" r:id="rId7"/>
    <p:sldId id="355" r:id="rId8"/>
    <p:sldId id="356" r:id="rId9"/>
    <p:sldId id="325" r:id="rId10"/>
    <p:sldId id="324" r:id="rId11"/>
    <p:sldId id="352" r:id="rId12"/>
    <p:sldId id="330" r:id="rId13"/>
    <p:sldId id="351" r:id="rId14"/>
    <p:sldId id="357" r:id="rId15"/>
    <p:sldId id="362" r:id="rId16"/>
    <p:sldId id="363" r:id="rId17"/>
    <p:sldId id="368" r:id="rId18"/>
    <p:sldId id="369" r:id="rId19"/>
    <p:sldId id="364" r:id="rId20"/>
    <p:sldId id="365" r:id="rId21"/>
    <p:sldId id="366" r:id="rId22"/>
    <p:sldId id="367" r:id="rId23"/>
    <p:sldId id="358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59" r:id="rId42"/>
    <p:sldId id="360" r:id="rId43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6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743" autoAdjust="0"/>
  </p:normalViewPr>
  <p:slideViewPr>
    <p:cSldViewPr>
      <p:cViewPr varScale="1">
        <p:scale>
          <a:sx n="108" d="100"/>
          <a:sy n="108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7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50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634AB7-5F80-D643-94AD-C60A459A0839}" type="doc">
      <dgm:prSet loTypeId="urn:microsoft.com/office/officeart/2005/8/layout/hLis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3CF449E-3958-B94B-AA95-141C90F7B9A0}">
      <dgm:prSet phldrT="[Text]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Strengthening the dispute resolution mechanism </a:t>
          </a:r>
        </a:p>
      </dgm:t>
    </dgm:pt>
    <dgm:pt modelId="{7626BB24-AFF0-E347-8804-07C4C9226E5C}" type="parTrans" cxnId="{FBDD93FE-103C-DF45-8BB8-FE7955EE66ED}">
      <dgm:prSet/>
      <dgm:spPr/>
      <dgm:t>
        <a:bodyPr/>
        <a:lstStyle/>
        <a:p>
          <a:endParaRPr lang="en-US"/>
        </a:p>
      </dgm:t>
    </dgm:pt>
    <dgm:pt modelId="{E9E42775-B5D7-1949-B33C-0DA5E80E1855}" type="sibTrans" cxnId="{FBDD93FE-103C-DF45-8BB8-FE7955EE66ED}">
      <dgm:prSet/>
      <dgm:spPr/>
      <dgm:t>
        <a:bodyPr/>
        <a:lstStyle/>
        <a:p>
          <a:endParaRPr lang="en-US"/>
        </a:p>
      </dgm:t>
    </dgm:pt>
    <dgm:pt modelId="{EE040DED-206B-B74A-BE37-AF3143BBBF81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u="none" dirty="0"/>
            <a:t>Ensuring confidentiality and handling complaints </a:t>
          </a:r>
        </a:p>
      </dgm:t>
    </dgm:pt>
    <dgm:pt modelId="{B6EF15AF-63AB-1046-954D-FCC974728CEE}" type="parTrans" cxnId="{5ED0B9BD-B50E-FD47-A1BF-9A74C407D019}">
      <dgm:prSet/>
      <dgm:spPr/>
      <dgm:t>
        <a:bodyPr/>
        <a:lstStyle/>
        <a:p>
          <a:endParaRPr lang="en-US"/>
        </a:p>
      </dgm:t>
    </dgm:pt>
    <dgm:pt modelId="{72E7E6EB-CD8B-3A4E-A90D-A7D7349F2E0C}" type="sibTrans" cxnId="{5ED0B9BD-B50E-FD47-A1BF-9A74C407D019}">
      <dgm:prSet/>
      <dgm:spPr/>
      <dgm:t>
        <a:bodyPr/>
        <a:lstStyle/>
        <a:p>
          <a:endParaRPr lang="en-US"/>
        </a:p>
      </dgm:t>
    </dgm:pt>
    <dgm:pt modelId="{651186C6-EA15-2C49-A3D6-3AD8B88065BD}">
      <dgm:prSet phldrT="[Text]"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u="none" dirty="0"/>
            <a:t>Increasing its membership base </a:t>
          </a:r>
        </a:p>
      </dgm:t>
    </dgm:pt>
    <dgm:pt modelId="{55A49610-8AC9-8443-98DB-BE3B111E10D0}" type="parTrans" cxnId="{9D8465FA-FA43-E841-AC76-2A4DA8BCF671}">
      <dgm:prSet/>
      <dgm:spPr/>
      <dgm:t>
        <a:bodyPr/>
        <a:lstStyle/>
        <a:p>
          <a:endParaRPr lang="en-US"/>
        </a:p>
      </dgm:t>
    </dgm:pt>
    <dgm:pt modelId="{4E13731E-1A8C-8E42-903A-3A3EC980E1F7}" type="sibTrans" cxnId="{9D8465FA-FA43-E841-AC76-2A4DA8BCF671}">
      <dgm:prSet/>
      <dgm:spPr/>
      <dgm:t>
        <a:bodyPr/>
        <a:lstStyle/>
        <a:p>
          <a:endParaRPr lang="en-US"/>
        </a:p>
      </dgm:t>
    </dgm:pt>
    <dgm:pt modelId="{8DFCBF25-CA37-B84E-B9AA-8A57FABBB6F1}">
      <dgm:prSet phldrT="[Text]"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b="0" u="none" dirty="0"/>
        </a:p>
      </dgm:t>
    </dgm:pt>
    <dgm:pt modelId="{D21AB46B-A1D9-6F45-A8FE-08B617CB0B86}" type="parTrans" cxnId="{C414B5C3-5548-1849-892E-67D4BD6C7CED}">
      <dgm:prSet/>
      <dgm:spPr/>
      <dgm:t>
        <a:bodyPr/>
        <a:lstStyle/>
        <a:p>
          <a:endParaRPr lang="en-US"/>
        </a:p>
      </dgm:t>
    </dgm:pt>
    <dgm:pt modelId="{6BF3F6FA-3BFE-AE49-816B-221BC381F488}" type="sibTrans" cxnId="{C414B5C3-5548-1849-892E-67D4BD6C7CED}">
      <dgm:prSet/>
      <dgm:spPr/>
      <dgm:t>
        <a:bodyPr/>
        <a:lstStyle/>
        <a:p>
          <a:endParaRPr lang="en-US"/>
        </a:p>
      </dgm:t>
    </dgm:pt>
    <dgm:pt modelId="{58565553-6BA8-424E-A878-B6BB32270122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u="none" dirty="0"/>
            <a:t>Facilitate the exchange of best practice among national platforms and member companies </a:t>
          </a:r>
        </a:p>
      </dgm:t>
    </dgm:pt>
    <dgm:pt modelId="{11313CF4-CB74-8048-B8F8-FA3B688C79ED}" type="parTrans" cxnId="{E6D4ADB5-2B9F-E242-BBB9-2D06C2492530}">
      <dgm:prSet/>
      <dgm:spPr/>
      <dgm:t>
        <a:bodyPr/>
        <a:lstStyle/>
        <a:p>
          <a:endParaRPr lang="en-US"/>
        </a:p>
      </dgm:t>
    </dgm:pt>
    <dgm:pt modelId="{F5E2C3EF-3B4A-E945-9C06-D448D0489E7C}" type="sibTrans" cxnId="{E6D4ADB5-2B9F-E242-BBB9-2D06C2492530}">
      <dgm:prSet/>
      <dgm:spPr/>
      <dgm:t>
        <a:bodyPr/>
        <a:lstStyle/>
        <a:p>
          <a:endParaRPr lang="en-US"/>
        </a:p>
      </dgm:t>
    </dgm:pt>
    <dgm:pt modelId="{BB8E0CC5-B969-734B-AFC6-F5FD0F365BB7}">
      <dgm:prSet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Awareness raising about the SCI</a:t>
          </a:r>
        </a:p>
      </dgm:t>
    </dgm:pt>
    <dgm:pt modelId="{150C1625-6DF3-D24B-8300-290077DB08B4}" type="parTrans" cxnId="{63C13F5F-5E08-4E4F-BB1A-A35722E08DEB}">
      <dgm:prSet/>
      <dgm:spPr/>
      <dgm:t>
        <a:bodyPr/>
        <a:lstStyle/>
        <a:p>
          <a:endParaRPr lang="en-US"/>
        </a:p>
      </dgm:t>
    </dgm:pt>
    <dgm:pt modelId="{BCA731C2-094B-464A-A5D6-5FBEE68DE50D}" type="sibTrans" cxnId="{63C13F5F-5E08-4E4F-BB1A-A35722E08DEB}">
      <dgm:prSet/>
      <dgm:spPr/>
      <dgm:t>
        <a:bodyPr/>
        <a:lstStyle/>
        <a:p>
          <a:endParaRPr lang="en-US"/>
        </a:p>
      </dgm:t>
    </dgm:pt>
    <dgm:pt modelId="{7CBAF693-2836-594A-AD99-FBBB8BCE47B7}">
      <dgm:prSet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Exchange of best practices and measuring impact</a:t>
          </a:r>
          <a:r>
            <a:rPr lang="en-US" dirty="0">
              <a:solidFill>
                <a:schemeClr val="tx1"/>
              </a:solidFill>
            </a:rPr>
            <a:t> </a:t>
          </a:r>
        </a:p>
      </dgm:t>
    </dgm:pt>
    <dgm:pt modelId="{57AE993D-3668-B84F-9F4B-1284644EDD96}" type="parTrans" cxnId="{B632E994-6958-0B4E-B56F-45BF284BACE3}">
      <dgm:prSet/>
      <dgm:spPr/>
      <dgm:t>
        <a:bodyPr/>
        <a:lstStyle/>
        <a:p>
          <a:endParaRPr lang="en-US"/>
        </a:p>
      </dgm:t>
    </dgm:pt>
    <dgm:pt modelId="{5A8A225A-1F29-A043-B537-1BF6478EF44A}" type="sibTrans" cxnId="{B632E994-6958-0B4E-B56F-45BF284BACE3}">
      <dgm:prSet/>
      <dgm:spPr/>
      <dgm:t>
        <a:bodyPr/>
        <a:lstStyle/>
        <a:p>
          <a:endParaRPr lang="en-US"/>
        </a:p>
      </dgm:t>
    </dgm:pt>
    <dgm:pt modelId="{DA1A7981-3B98-DE48-9D03-23553B23D4CF}">
      <dgm:prSet phldrT="[Text]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b="0" u="none" dirty="0"/>
        </a:p>
      </dgm:t>
    </dgm:pt>
    <dgm:pt modelId="{FBB0F10D-164E-0F4B-A120-EE98B5913F7C}" type="parTrans" cxnId="{6FC9053F-7FAF-7E41-A69B-9B942C4FEAE8}">
      <dgm:prSet/>
      <dgm:spPr/>
      <dgm:t>
        <a:bodyPr/>
        <a:lstStyle/>
        <a:p>
          <a:endParaRPr lang="en-US"/>
        </a:p>
      </dgm:t>
    </dgm:pt>
    <dgm:pt modelId="{6F2EA495-D7E5-1547-A582-2F2A6DA85365}" type="sibTrans" cxnId="{6FC9053F-7FAF-7E41-A69B-9B942C4FEAE8}">
      <dgm:prSet/>
      <dgm:spPr/>
      <dgm:t>
        <a:bodyPr/>
        <a:lstStyle/>
        <a:p>
          <a:endParaRPr lang="en-US"/>
        </a:p>
      </dgm:t>
    </dgm:pt>
    <dgm:pt modelId="{80AA0C57-2F5D-2042-8BBD-9F3E77E5AF87}">
      <dgm:prSet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u="none" dirty="0"/>
            <a:t>Developing guidance and recommendation</a:t>
          </a:r>
        </a:p>
      </dgm:t>
    </dgm:pt>
    <dgm:pt modelId="{473392D6-90B8-614D-8DF4-DBD079F71A37}" type="parTrans" cxnId="{2AF0FC2B-684F-4F48-93AC-31DDB0F3B4DE}">
      <dgm:prSet/>
      <dgm:spPr/>
      <dgm:t>
        <a:bodyPr/>
        <a:lstStyle/>
        <a:p>
          <a:endParaRPr lang="en-US"/>
        </a:p>
      </dgm:t>
    </dgm:pt>
    <dgm:pt modelId="{BF5A66D2-999B-494D-AD70-FDC6D2446DD2}" type="sibTrans" cxnId="{2AF0FC2B-684F-4F48-93AC-31DDB0F3B4DE}">
      <dgm:prSet/>
      <dgm:spPr/>
      <dgm:t>
        <a:bodyPr/>
        <a:lstStyle/>
        <a:p>
          <a:endParaRPr lang="en-US"/>
        </a:p>
      </dgm:t>
    </dgm:pt>
    <dgm:pt modelId="{C1422F1F-5EAE-2B47-8DC0-DCFDFEB9BEB6}">
      <dgm:prSet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u="none" dirty="0"/>
            <a:t>External representation </a:t>
          </a:r>
        </a:p>
      </dgm:t>
    </dgm:pt>
    <dgm:pt modelId="{4140FBB5-34BF-814F-A3A0-03745D81B3CE}" type="parTrans" cxnId="{3F3F89FC-88DD-B74D-8AD6-975D4A087484}">
      <dgm:prSet/>
      <dgm:spPr/>
      <dgm:t>
        <a:bodyPr/>
        <a:lstStyle/>
        <a:p>
          <a:endParaRPr lang="en-US"/>
        </a:p>
      </dgm:t>
    </dgm:pt>
    <dgm:pt modelId="{05997D60-3966-D44B-82F9-8AEDB142CDCE}" type="sibTrans" cxnId="{3F3F89FC-88DD-B74D-8AD6-975D4A087484}">
      <dgm:prSet/>
      <dgm:spPr/>
      <dgm:t>
        <a:bodyPr/>
        <a:lstStyle/>
        <a:p>
          <a:endParaRPr lang="en-US"/>
        </a:p>
      </dgm:t>
    </dgm:pt>
    <dgm:pt modelId="{D6A25288-2137-F548-8C09-65E70DCAF119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u="none" dirty="0"/>
            <a:t>Monitor the performance of the SCI through the annual survey </a:t>
          </a:r>
        </a:p>
      </dgm:t>
    </dgm:pt>
    <dgm:pt modelId="{B8207A77-C162-9645-B691-8C6B453B4257}" type="parTrans" cxnId="{ADB8DEF1-CA95-7D4B-8ECC-A7E0E0458863}">
      <dgm:prSet/>
      <dgm:spPr/>
      <dgm:t>
        <a:bodyPr/>
        <a:lstStyle/>
        <a:p>
          <a:endParaRPr lang="en-US"/>
        </a:p>
      </dgm:t>
    </dgm:pt>
    <dgm:pt modelId="{3A8D9231-4088-0B4C-84F1-99C78E7CD2A2}" type="sibTrans" cxnId="{ADB8DEF1-CA95-7D4B-8ECC-A7E0E0458863}">
      <dgm:prSet/>
      <dgm:spPr/>
      <dgm:t>
        <a:bodyPr/>
        <a:lstStyle/>
        <a:p>
          <a:endParaRPr lang="en-US"/>
        </a:p>
      </dgm:t>
    </dgm:pt>
    <dgm:pt modelId="{B3BDB0FF-11B7-044C-89CE-85240525F180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b="0" u="none" dirty="0"/>
        </a:p>
      </dgm:t>
    </dgm:pt>
    <dgm:pt modelId="{DB0B24FE-C989-734D-8BFB-7C5A7702B792}" type="parTrans" cxnId="{9BD06023-2450-F84A-B9B5-E4CE5A8E2D4E}">
      <dgm:prSet/>
      <dgm:spPr/>
      <dgm:t>
        <a:bodyPr/>
        <a:lstStyle/>
        <a:p>
          <a:endParaRPr lang="en-US"/>
        </a:p>
      </dgm:t>
    </dgm:pt>
    <dgm:pt modelId="{CF539EB2-2441-C34F-81B1-E268B5884922}" type="sibTrans" cxnId="{9BD06023-2450-F84A-B9B5-E4CE5A8E2D4E}">
      <dgm:prSet/>
      <dgm:spPr/>
      <dgm:t>
        <a:bodyPr/>
        <a:lstStyle/>
        <a:p>
          <a:endParaRPr lang="en-US"/>
        </a:p>
      </dgm:t>
    </dgm:pt>
    <dgm:pt modelId="{7EE45DAA-57D3-5147-B88A-4CE5C93D7F31}" type="pres">
      <dgm:prSet presAssocID="{92634AB7-5F80-D643-94AD-C60A459A0839}" presName="Name0" presStyleCnt="0">
        <dgm:presLayoutVars>
          <dgm:dir/>
          <dgm:animLvl val="lvl"/>
          <dgm:resizeHandles val="exact"/>
        </dgm:presLayoutVars>
      </dgm:prSet>
      <dgm:spPr/>
    </dgm:pt>
    <dgm:pt modelId="{E0F74D48-2729-1340-B2E5-99A54D2112F5}" type="pres">
      <dgm:prSet presAssocID="{03CF449E-3958-B94B-AA95-141C90F7B9A0}" presName="composite" presStyleCnt="0"/>
      <dgm:spPr/>
    </dgm:pt>
    <dgm:pt modelId="{E675D98A-08C0-7F4D-81FF-A58E85283582}" type="pres">
      <dgm:prSet presAssocID="{03CF449E-3958-B94B-AA95-141C90F7B9A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9CDF057-3065-CC41-AEE2-7AB3E8B67553}" type="pres">
      <dgm:prSet presAssocID="{03CF449E-3958-B94B-AA95-141C90F7B9A0}" presName="desTx" presStyleLbl="alignAccFollowNode1" presStyleIdx="0" presStyleCnt="3">
        <dgm:presLayoutVars>
          <dgm:bulletEnabled val="1"/>
        </dgm:presLayoutVars>
      </dgm:prSet>
      <dgm:spPr/>
    </dgm:pt>
    <dgm:pt modelId="{014DB146-B917-9E4D-890C-B79E1E5DEA8D}" type="pres">
      <dgm:prSet presAssocID="{E9E42775-B5D7-1949-B33C-0DA5E80E1855}" presName="space" presStyleCnt="0"/>
      <dgm:spPr/>
    </dgm:pt>
    <dgm:pt modelId="{A1BC1484-A277-1D47-8126-2F17CAE2B552}" type="pres">
      <dgm:prSet presAssocID="{BB8E0CC5-B969-734B-AFC6-F5FD0F365BB7}" presName="composite" presStyleCnt="0"/>
      <dgm:spPr/>
    </dgm:pt>
    <dgm:pt modelId="{1BA25409-0B13-4D44-A17D-E7FAC6A54245}" type="pres">
      <dgm:prSet presAssocID="{BB8E0CC5-B969-734B-AFC6-F5FD0F365BB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D8F0AE4-1168-CA49-A0C8-D2972D9E374F}" type="pres">
      <dgm:prSet presAssocID="{BB8E0CC5-B969-734B-AFC6-F5FD0F365BB7}" presName="desTx" presStyleLbl="alignAccFollowNode1" presStyleIdx="1" presStyleCnt="3">
        <dgm:presLayoutVars>
          <dgm:bulletEnabled val="1"/>
        </dgm:presLayoutVars>
      </dgm:prSet>
      <dgm:spPr/>
    </dgm:pt>
    <dgm:pt modelId="{BC0236F9-DFA8-CF48-B2B7-04CEF7442E3F}" type="pres">
      <dgm:prSet presAssocID="{BCA731C2-094B-464A-A5D6-5FBEE68DE50D}" presName="space" presStyleCnt="0"/>
      <dgm:spPr/>
    </dgm:pt>
    <dgm:pt modelId="{2FE78018-84D8-B141-BA0F-F1D0311A71F6}" type="pres">
      <dgm:prSet presAssocID="{7CBAF693-2836-594A-AD99-FBBB8BCE47B7}" presName="composite" presStyleCnt="0"/>
      <dgm:spPr/>
    </dgm:pt>
    <dgm:pt modelId="{11275DA0-2DD9-9D43-8371-7E17D4596ADF}" type="pres">
      <dgm:prSet presAssocID="{7CBAF693-2836-594A-AD99-FBBB8BCE47B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A31095A-34E0-0A45-B4D7-4A9D5509C715}" type="pres">
      <dgm:prSet presAssocID="{7CBAF693-2836-594A-AD99-FBBB8BCE47B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FD7DC14-553D-A840-8AD6-8B2F4E3D8600}" type="presOf" srcId="{7CBAF693-2836-594A-AD99-FBBB8BCE47B7}" destId="{11275DA0-2DD9-9D43-8371-7E17D4596ADF}" srcOrd="0" destOrd="0" presId="urn:microsoft.com/office/officeart/2005/8/layout/hList1"/>
    <dgm:cxn modelId="{EA604219-DBCB-0E4E-9BA4-A1F20FA4CB9A}" type="presOf" srcId="{58565553-6BA8-424E-A878-B6BB32270122}" destId="{3A31095A-34E0-0A45-B4D7-4A9D5509C715}" srcOrd="0" destOrd="0" presId="urn:microsoft.com/office/officeart/2005/8/layout/hList1"/>
    <dgm:cxn modelId="{F763C51B-B831-3944-9AF8-3EA0282F5169}" type="presOf" srcId="{C1422F1F-5EAE-2B47-8DC0-DCFDFEB9BEB6}" destId="{7D8F0AE4-1168-CA49-A0C8-D2972D9E374F}" srcOrd="0" destOrd="2" presId="urn:microsoft.com/office/officeart/2005/8/layout/hList1"/>
    <dgm:cxn modelId="{9BD06023-2450-F84A-B9B5-E4CE5A8E2D4E}" srcId="{7CBAF693-2836-594A-AD99-FBBB8BCE47B7}" destId="{B3BDB0FF-11B7-044C-89CE-85240525F180}" srcOrd="1" destOrd="0" parTransId="{DB0B24FE-C989-734D-8BFB-7C5A7702B792}" sibTransId="{CF539EB2-2441-C34F-81B1-E268B5884922}"/>
    <dgm:cxn modelId="{21E21525-599E-EC44-958B-CC75828C21F6}" type="presOf" srcId="{D6A25288-2137-F548-8C09-65E70DCAF119}" destId="{3A31095A-34E0-0A45-B4D7-4A9D5509C715}" srcOrd="0" destOrd="2" presId="urn:microsoft.com/office/officeart/2005/8/layout/hList1"/>
    <dgm:cxn modelId="{2AF0FC2B-684F-4F48-93AC-31DDB0F3B4DE}" srcId="{03CF449E-3958-B94B-AA95-141C90F7B9A0}" destId="{80AA0C57-2F5D-2042-8BBD-9F3E77E5AF87}" srcOrd="2" destOrd="0" parTransId="{473392D6-90B8-614D-8DF4-DBD079F71A37}" sibTransId="{BF5A66D2-999B-494D-AD70-FDC6D2446DD2}"/>
    <dgm:cxn modelId="{6FC9053F-7FAF-7E41-A69B-9B942C4FEAE8}" srcId="{03CF449E-3958-B94B-AA95-141C90F7B9A0}" destId="{DA1A7981-3B98-DE48-9D03-23553B23D4CF}" srcOrd="1" destOrd="0" parTransId="{FBB0F10D-164E-0F4B-A120-EE98B5913F7C}" sibTransId="{6F2EA495-D7E5-1547-A582-2F2A6DA85365}"/>
    <dgm:cxn modelId="{A97E793F-CA66-7248-9F2F-CD75AE429C83}" type="presOf" srcId="{EE040DED-206B-B74A-BE37-AF3143BBBF81}" destId="{99CDF057-3065-CC41-AEE2-7AB3E8B67553}" srcOrd="0" destOrd="0" presId="urn:microsoft.com/office/officeart/2005/8/layout/hList1"/>
    <dgm:cxn modelId="{BB03235B-30E3-FA48-AC23-FCB0A64545C2}" type="presOf" srcId="{DA1A7981-3B98-DE48-9D03-23553B23D4CF}" destId="{99CDF057-3065-CC41-AEE2-7AB3E8B67553}" srcOrd="0" destOrd="1" presId="urn:microsoft.com/office/officeart/2005/8/layout/hList1"/>
    <dgm:cxn modelId="{63C13F5F-5E08-4E4F-BB1A-A35722E08DEB}" srcId="{92634AB7-5F80-D643-94AD-C60A459A0839}" destId="{BB8E0CC5-B969-734B-AFC6-F5FD0F365BB7}" srcOrd="1" destOrd="0" parTransId="{150C1625-6DF3-D24B-8300-290077DB08B4}" sibTransId="{BCA731C2-094B-464A-A5D6-5FBEE68DE50D}"/>
    <dgm:cxn modelId="{1F82B275-AA62-E244-85E1-E3636DC1ADC8}" type="presOf" srcId="{03CF449E-3958-B94B-AA95-141C90F7B9A0}" destId="{E675D98A-08C0-7F4D-81FF-A58E85283582}" srcOrd="0" destOrd="0" presId="urn:microsoft.com/office/officeart/2005/8/layout/hList1"/>
    <dgm:cxn modelId="{EE0A457C-024F-2E42-9AC7-1C43E13F1B9B}" type="presOf" srcId="{651186C6-EA15-2C49-A3D6-3AD8B88065BD}" destId="{7D8F0AE4-1168-CA49-A0C8-D2972D9E374F}" srcOrd="0" destOrd="0" presId="urn:microsoft.com/office/officeart/2005/8/layout/hList1"/>
    <dgm:cxn modelId="{E604F27C-19BD-3041-8304-ECCA4E85E7D3}" type="presOf" srcId="{B3BDB0FF-11B7-044C-89CE-85240525F180}" destId="{3A31095A-34E0-0A45-B4D7-4A9D5509C715}" srcOrd="0" destOrd="1" presId="urn:microsoft.com/office/officeart/2005/8/layout/hList1"/>
    <dgm:cxn modelId="{DD0DA480-6E9B-C94C-95F7-F6F9194AD442}" type="presOf" srcId="{80AA0C57-2F5D-2042-8BBD-9F3E77E5AF87}" destId="{99CDF057-3065-CC41-AEE2-7AB3E8B67553}" srcOrd="0" destOrd="2" presId="urn:microsoft.com/office/officeart/2005/8/layout/hList1"/>
    <dgm:cxn modelId="{B632E994-6958-0B4E-B56F-45BF284BACE3}" srcId="{92634AB7-5F80-D643-94AD-C60A459A0839}" destId="{7CBAF693-2836-594A-AD99-FBBB8BCE47B7}" srcOrd="2" destOrd="0" parTransId="{57AE993D-3668-B84F-9F4B-1284644EDD96}" sibTransId="{5A8A225A-1F29-A043-B537-1BF6478EF44A}"/>
    <dgm:cxn modelId="{9C9032A9-1C32-CA4A-8781-5BA9FB6F078B}" type="presOf" srcId="{92634AB7-5F80-D643-94AD-C60A459A0839}" destId="{7EE45DAA-57D3-5147-B88A-4CE5C93D7F31}" srcOrd="0" destOrd="0" presId="urn:microsoft.com/office/officeart/2005/8/layout/hList1"/>
    <dgm:cxn modelId="{E6D4ADB5-2B9F-E242-BBB9-2D06C2492530}" srcId="{7CBAF693-2836-594A-AD99-FBBB8BCE47B7}" destId="{58565553-6BA8-424E-A878-B6BB32270122}" srcOrd="0" destOrd="0" parTransId="{11313CF4-CB74-8048-B8F8-FA3B688C79ED}" sibTransId="{F5E2C3EF-3B4A-E945-9C06-D448D0489E7C}"/>
    <dgm:cxn modelId="{5ED0B9BD-B50E-FD47-A1BF-9A74C407D019}" srcId="{03CF449E-3958-B94B-AA95-141C90F7B9A0}" destId="{EE040DED-206B-B74A-BE37-AF3143BBBF81}" srcOrd="0" destOrd="0" parTransId="{B6EF15AF-63AB-1046-954D-FCC974728CEE}" sibTransId="{72E7E6EB-CD8B-3A4E-A90D-A7D7349F2E0C}"/>
    <dgm:cxn modelId="{C414B5C3-5548-1849-892E-67D4BD6C7CED}" srcId="{BB8E0CC5-B969-734B-AFC6-F5FD0F365BB7}" destId="{8DFCBF25-CA37-B84E-B9AA-8A57FABBB6F1}" srcOrd="1" destOrd="0" parTransId="{D21AB46B-A1D9-6F45-A8FE-08B617CB0B86}" sibTransId="{6BF3F6FA-3BFE-AE49-816B-221BC381F488}"/>
    <dgm:cxn modelId="{DFE861C4-6474-1645-89B0-00398B7DA5E6}" type="presOf" srcId="{8DFCBF25-CA37-B84E-B9AA-8A57FABBB6F1}" destId="{7D8F0AE4-1168-CA49-A0C8-D2972D9E374F}" srcOrd="0" destOrd="1" presId="urn:microsoft.com/office/officeart/2005/8/layout/hList1"/>
    <dgm:cxn modelId="{8A1CBBF0-69F3-1146-9928-6F7DFF3B7DFF}" type="presOf" srcId="{BB8E0CC5-B969-734B-AFC6-F5FD0F365BB7}" destId="{1BA25409-0B13-4D44-A17D-E7FAC6A54245}" srcOrd="0" destOrd="0" presId="urn:microsoft.com/office/officeart/2005/8/layout/hList1"/>
    <dgm:cxn modelId="{ADB8DEF1-CA95-7D4B-8ECC-A7E0E0458863}" srcId="{7CBAF693-2836-594A-AD99-FBBB8BCE47B7}" destId="{D6A25288-2137-F548-8C09-65E70DCAF119}" srcOrd="2" destOrd="0" parTransId="{B8207A77-C162-9645-B691-8C6B453B4257}" sibTransId="{3A8D9231-4088-0B4C-84F1-99C78E7CD2A2}"/>
    <dgm:cxn modelId="{9D8465FA-FA43-E841-AC76-2A4DA8BCF671}" srcId="{BB8E0CC5-B969-734B-AFC6-F5FD0F365BB7}" destId="{651186C6-EA15-2C49-A3D6-3AD8B88065BD}" srcOrd="0" destOrd="0" parTransId="{55A49610-8AC9-8443-98DB-BE3B111E10D0}" sibTransId="{4E13731E-1A8C-8E42-903A-3A3EC980E1F7}"/>
    <dgm:cxn modelId="{3F3F89FC-88DD-B74D-8AD6-975D4A087484}" srcId="{BB8E0CC5-B969-734B-AFC6-F5FD0F365BB7}" destId="{C1422F1F-5EAE-2B47-8DC0-DCFDFEB9BEB6}" srcOrd="2" destOrd="0" parTransId="{4140FBB5-34BF-814F-A3A0-03745D81B3CE}" sibTransId="{05997D60-3966-D44B-82F9-8AEDB142CDCE}"/>
    <dgm:cxn modelId="{FBDD93FE-103C-DF45-8BB8-FE7955EE66ED}" srcId="{92634AB7-5F80-D643-94AD-C60A459A0839}" destId="{03CF449E-3958-B94B-AA95-141C90F7B9A0}" srcOrd="0" destOrd="0" parTransId="{7626BB24-AFF0-E347-8804-07C4C9226E5C}" sibTransId="{E9E42775-B5D7-1949-B33C-0DA5E80E1855}"/>
    <dgm:cxn modelId="{5278F6F9-D5CC-F645-9704-C5DC38C1E3F1}" type="presParOf" srcId="{7EE45DAA-57D3-5147-B88A-4CE5C93D7F31}" destId="{E0F74D48-2729-1340-B2E5-99A54D2112F5}" srcOrd="0" destOrd="0" presId="urn:microsoft.com/office/officeart/2005/8/layout/hList1"/>
    <dgm:cxn modelId="{FAD3C233-5936-4F47-9CE9-3F80AFB84048}" type="presParOf" srcId="{E0F74D48-2729-1340-B2E5-99A54D2112F5}" destId="{E675D98A-08C0-7F4D-81FF-A58E85283582}" srcOrd="0" destOrd="0" presId="urn:microsoft.com/office/officeart/2005/8/layout/hList1"/>
    <dgm:cxn modelId="{3E0F2639-042E-094F-A86A-15C7A72172CE}" type="presParOf" srcId="{E0F74D48-2729-1340-B2E5-99A54D2112F5}" destId="{99CDF057-3065-CC41-AEE2-7AB3E8B67553}" srcOrd="1" destOrd="0" presId="urn:microsoft.com/office/officeart/2005/8/layout/hList1"/>
    <dgm:cxn modelId="{E88CECA0-A675-E349-993E-5D0858B193A9}" type="presParOf" srcId="{7EE45DAA-57D3-5147-B88A-4CE5C93D7F31}" destId="{014DB146-B917-9E4D-890C-B79E1E5DEA8D}" srcOrd="1" destOrd="0" presId="urn:microsoft.com/office/officeart/2005/8/layout/hList1"/>
    <dgm:cxn modelId="{2616F3E8-3937-C14C-ADD1-ECA013372BFB}" type="presParOf" srcId="{7EE45DAA-57D3-5147-B88A-4CE5C93D7F31}" destId="{A1BC1484-A277-1D47-8126-2F17CAE2B552}" srcOrd="2" destOrd="0" presId="urn:microsoft.com/office/officeart/2005/8/layout/hList1"/>
    <dgm:cxn modelId="{06D5DBA0-A431-D641-BF26-926758512A74}" type="presParOf" srcId="{A1BC1484-A277-1D47-8126-2F17CAE2B552}" destId="{1BA25409-0B13-4D44-A17D-E7FAC6A54245}" srcOrd="0" destOrd="0" presId="urn:microsoft.com/office/officeart/2005/8/layout/hList1"/>
    <dgm:cxn modelId="{ADE50DDD-B69B-9846-B294-007930F083FA}" type="presParOf" srcId="{A1BC1484-A277-1D47-8126-2F17CAE2B552}" destId="{7D8F0AE4-1168-CA49-A0C8-D2972D9E374F}" srcOrd="1" destOrd="0" presId="urn:microsoft.com/office/officeart/2005/8/layout/hList1"/>
    <dgm:cxn modelId="{F96DA959-886D-D145-A962-4B28F3E9962C}" type="presParOf" srcId="{7EE45DAA-57D3-5147-B88A-4CE5C93D7F31}" destId="{BC0236F9-DFA8-CF48-B2B7-04CEF7442E3F}" srcOrd="3" destOrd="0" presId="urn:microsoft.com/office/officeart/2005/8/layout/hList1"/>
    <dgm:cxn modelId="{C932B263-E072-D44A-9336-346D393C56F9}" type="presParOf" srcId="{7EE45DAA-57D3-5147-B88A-4CE5C93D7F31}" destId="{2FE78018-84D8-B141-BA0F-F1D0311A71F6}" srcOrd="4" destOrd="0" presId="urn:microsoft.com/office/officeart/2005/8/layout/hList1"/>
    <dgm:cxn modelId="{673386C9-FAC7-7D41-977B-4C25E46AF644}" type="presParOf" srcId="{2FE78018-84D8-B141-BA0F-F1D0311A71F6}" destId="{11275DA0-2DD9-9D43-8371-7E17D4596ADF}" srcOrd="0" destOrd="0" presId="urn:microsoft.com/office/officeart/2005/8/layout/hList1"/>
    <dgm:cxn modelId="{3232DA1C-C2AB-F84E-854C-A7E00064BA23}" type="presParOf" srcId="{2FE78018-84D8-B141-BA0F-F1D0311A71F6}" destId="{3A31095A-34E0-0A45-B4D7-4A9D5509C71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5D98A-08C0-7F4D-81FF-A58E85283582}">
      <dsp:nvSpPr>
        <dsp:cNvPr id="0" name=""/>
        <dsp:cNvSpPr/>
      </dsp:nvSpPr>
      <dsp:spPr>
        <a:xfrm>
          <a:off x="2464" y="55854"/>
          <a:ext cx="2402978" cy="804819"/>
        </a:xfrm>
        <a:prstGeom prst="rect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Strengthening the dispute resolution mechanism </a:t>
          </a:r>
        </a:p>
      </dsp:txBody>
      <dsp:txXfrm>
        <a:off x="2464" y="55854"/>
        <a:ext cx="2402978" cy="804819"/>
      </dsp:txXfrm>
    </dsp:sp>
    <dsp:sp modelId="{99CDF057-3065-CC41-AEE2-7AB3E8B67553}">
      <dsp:nvSpPr>
        <dsp:cNvPr id="0" name=""/>
        <dsp:cNvSpPr/>
      </dsp:nvSpPr>
      <dsp:spPr>
        <a:xfrm>
          <a:off x="2464" y="860674"/>
          <a:ext cx="2402978" cy="2346974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/>
            <a:t>Ensuring confidentiality and handling complaints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0" u="none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/>
            <a:t>Developing guidance and recommendation</a:t>
          </a:r>
        </a:p>
      </dsp:txBody>
      <dsp:txXfrm>
        <a:off x="2464" y="860674"/>
        <a:ext cx="2402978" cy="2346974"/>
      </dsp:txXfrm>
    </dsp:sp>
    <dsp:sp modelId="{1BA25409-0B13-4D44-A17D-E7FAC6A54245}">
      <dsp:nvSpPr>
        <dsp:cNvPr id="0" name=""/>
        <dsp:cNvSpPr/>
      </dsp:nvSpPr>
      <dsp:spPr>
        <a:xfrm>
          <a:off x="2741860" y="55854"/>
          <a:ext cx="2402978" cy="804819"/>
        </a:xfrm>
        <a:prstGeom prst="rect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Awareness raising about the SCI</a:t>
          </a:r>
        </a:p>
      </dsp:txBody>
      <dsp:txXfrm>
        <a:off x="2741860" y="55854"/>
        <a:ext cx="2402978" cy="804819"/>
      </dsp:txXfrm>
    </dsp:sp>
    <dsp:sp modelId="{7D8F0AE4-1168-CA49-A0C8-D2972D9E374F}">
      <dsp:nvSpPr>
        <dsp:cNvPr id="0" name=""/>
        <dsp:cNvSpPr/>
      </dsp:nvSpPr>
      <dsp:spPr>
        <a:xfrm>
          <a:off x="2741860" y="860674"/>
          <a:ext cx="2402978" cy="2346974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/>
            <a:t>Increasing its membership base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0" u="none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/>
            <a:t>External representation </a:t>
          </a:r>
        </a:p>
      </dsp:txBody>
      <dsp:txXfrm>
        <a:off x="2741860" y="860674"/>
        <a:ext cx="2402978" cy="2346974"/>
      </dsp:txXfrm>
    </dsp:sp>
    <dsp:sp modelId="{11275DA0-2DD9-9D43-8371-7E17D4596ADF}">
      <dsp:nvSpPr>
        <dsp:cNvPr id="0" name=""/>
        <dsp:cNvSpPr/>
      </dsp:nvSpPr>
      <dsp:spPr>
        <a:xfrm>
          <a:off x="5481256" y="55854"/>
          <a:ext cx="2402978" cy="804819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Exchange of best practices and measuring impact</a:t>
          </a:r>
          <a:r>
            <a:rPr lang="en-US" sz="1600" kern="1200" dirty="0">
              <a:solidFill>
                <a:schemeClr val="tx1"/>
              </a:solidFill>
            </a:rPr>
            <a:t> </a:t>
          </a:r>
        </a:p>
      </dsp:txBody>
      <dsp:txXfrm>
        <a:off x="5481256" y="55854"/>
        <a:ext cx="2402978" cy="804819"/>
      </dsp:txXfrm>
    </dsp:sp>
    <dsp:sp modelId="{3A31095A-34E0-0A45-B4D7-4A9D5509C715}">
      <dsp:nvSpPr>
        <dsp:cNvPr id="0" name=""/>
        <dsp:cNvSpPr/>
      </dsp:nvSpPr>
      <dsp:spPr>
        <a:xfrm>
          <a:off x="5481256" y="860674"/>
          <a:ext cx="2402978" cy="2346974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/>
            <a:t>Facilitate the exchange of best practice among national platforms and member companies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0" u="none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u="none" kern="1200" dirty="0"/>
            <a:t>Monitor the performance of the SCI through the annual survey </a:t>
          </a:r>
        </a:p>
      </dsp:txBody>
      <dsp:txXfrm>
        <a:off x="5481256" y="860674"/>
        <a:ext cx="2402978" cy="2346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BE" dirty="0"/>
              <a:t>Supply Chain </a:t>
            </a:r>
            <a:r>
              <a:rPr lang="nl-BE" dirty="0" err="1"/>
              <a:t>Initiative</a:t>
            </a:r>
            <a:endParaRPr lang="nl-BE" dirty="0"/>
          </a:p>
          <a:p>
            <a:r>
              <a:rPr lang="nl-BE" dirty="0" err="1"/>
              <a:t>Annual</a:t>
            </a:r>
            <a:r>
              <a:rPr lang="nl-BE" dirty="0"/>
              <a:t> Event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 dirty="0"/>
              <a:t>20.01.15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BE" dirty="0"/>
              <a:t>Agro Food Chain </a:t>
            </a:r>
            <a:r>
              <a:rPr lang="nl-BE" dirty="0" err="1"/>
              <a:t>consultation</a:t>
            </a:r>
            <a:r>
              <a:rPr lang="nl-BE" dirty="0"/>
              <a:t> : the </a:t>
            </a:r>
            <a:r>
              <a:rPr lang="nl-BE" dirty="0" err="1"/>
              <a:t>Belgian</a:t>
            </a:r>
            <a:r>
              <a:rPr lang="nl-BE" dirty="0"/>
              <a:t> approach - Piet Vanthemsche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FD7E4-9934-41C9-A396-62B38E89B960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3681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BE"/>
              <a:t>EUPPA CAP reform workshop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/>
              <a:t>04.02.13</a:t>
            </a:r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BE"/>
              <a:t>Marc Rosiers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A8A15-4072-408A-8BF9-11EE4267FF28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11248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1180AF-5206-435F-BB29-564AD0DB6721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1002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Inter-professional consultation</a:t>
            </a:r>
          </a:p>
          <a:p>
            <a:pPr lvl="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Voluntary</a:t>
            </a:r>
          </a:p>
          <a:p>
            <a:pPr lvl="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Initiative of the representative professional organizations of the chain</a:t>
            </a:r>
          </a:p>
          <a:p>
            <a:pPr lvl="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Independent of the government</a:t>
            </a:r>
          </a:p>
          <a:p>
            <a:pPr lvl="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Outside of CAP regulatory framework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1180AF-5206-435F-BB29-564AD0DB6721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789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092280" y="6356350"/>
            <a:ext cx="1594520" cy="365125"/>
          </a:xfrm>
        </p:spPr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610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705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287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178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315485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617316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3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479455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5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26041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1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451970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875463" y="6319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4671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jdelijke aanduiding voor dianummer 3"/>
          <p:cNvSpPr txBox="1">
            <a:spLocks/>
          </p:cNvSpPr>
          <p:nvPr/>
        </p:nvSpPr>
        <p:spPr>
          <a:xfrm>
            <a:off x="6875463" y="6319838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10631535-120A-4054-940B-4FB7AAE728C5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8338986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8425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3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875463" y="6319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440405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875463" y="6319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37731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Manuela_Moe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875463" y="6319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646226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C991-DA8E-984A-9378-1CB2BF868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AEC69E-8C10-D444-811F-8C115A17A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A735-E39F-6C45-892F-1ACD7927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9CDBD-00CB-164C-B7F2-B9A6F9BB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A75BB-88B1-4D43-897A-C0AE76B9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9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EA5A-C15D-7749-A91F-8457336BA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A3E60-30E4-AE42-B846-B7D1106B3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08CF6-92B7-7040-BBF1-7929DF07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C231-8762-E54E-8082-0837A766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BE36-854B-EB44-BFA4-5DCD1D4E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2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165F5-F5FB-D746-A23E-E9101B0C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0D71A-39FE-DA48-BD6E-CC982FDD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2EE92-A829-BC42-95D3-16363C4E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829B2-485E-044E-8986-6181903E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39C3C-93A4-9142-B417-57728A3B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31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6810-CCC9-4D42-AD14-7488B09EE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320C7-5C9A-514C-A776-31A2975DE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188B1-FD6F-6E44-B0C2-22BB43A5F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0657B-41F8-0B4E-97F2-08D2F302E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DDEC-B23C-F743-9842-B49D7DD7E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F4FE6-E487-0B47-A641-15C92C7B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25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F8FC-3384-4B4E-9B85-3FD5C628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53DAF-BAD1-524F-A72A-1141E98E2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0C641-3FC8-0445-B990-990590D92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FD263F-6E2B-7F43-A07D-50F89823D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EFD4FC-836C-D84A-BB4E-424F51C1A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5EFAA9-AE73-5A4F-B7D7-736D4F4F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391BC-898E-5A48-8E79-7BCE9DE41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3668-77ED-DD4D-A540-7714571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1466-A567-B440-BF14-FF76D586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0054F-6D42-224E-B00F-77FBDB13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394A1-DF47-054F-97B9-DDA94A54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03E12-1ECC-D043-B1CC-FA6F4EF5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7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173E3-AC40-E840-B3FF-BB546CF1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7AF08-83FA-D641-85E0-4CCD208E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C6AE7-301E-C24A-94FD-BD4E428B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7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9888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F4ECD-0541-2E42-8469-91AD81BD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0EC6-4EE4-EE4A-9F6F-619EDCA82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21250-896E-4647-9251-A1C30B12E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0971E-9D12-2A4A-9F55-D224B4AE4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10292-37E6-FC43-8298-16095E6B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C20CD-1AC3-8847-A8B9-98A52EC3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37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9DD5-C203-9E4F-8C39-6473040B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FF35EA-AEA0-F047-B4A4-0A1C077E0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72B2C-B6D8-7648-B495-4C543CA84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B2148-0B2C-6940-A5FC-89593437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0EC1E-281B-4C4C-88AA-DC7075F0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B4678-D36C-3E47-925E-5AC1A1B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90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B74C-0777-DD4E-B165-0C84B451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E1BEA-B4EE-5342-B76B-EBFBFEF56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C4DE2-6BDD-914F-B326-1484E0545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FC83E-B1EF-C443-9F55-2FC87D6B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5DB3F-330A-7B45-986A-F349835A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20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53F17-2493-3B46-B25F-F23498608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C88D49-0A6B-3842-9698-C3877413F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2B611-2BB4-8543-996A-B75749EF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87A0-A853-1C47-AFFE-60E8D707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B08D8-01E2-D24E-8166-0637AAAC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1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793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60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084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994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469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52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javascript:ClickThumbnail(81)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0"/>
            <a:ext cx="9145429" cy="685693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88224" y="60932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ABAE0-B5D1-4EBA-88AA-C29E85A6332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999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BE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6D0352C-9D38-4488-A2BE-8608AC5F9764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1036" name="Picture 9" descr="C:\Users\Manuela_Moeys\Desktop\heade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8913"/>
            <a:ext cx="5553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Afbeelding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81949"/>
            <a:ext cx="733845" cy="3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 descr="Comeos_Logo_pos_RGB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84" y="6263092"/>
            <a:ext cx="1146040" cy="397714"/>
          </a:xfrm>
          <a:prstGeom prst="rect">
            <a:avLst/>
          </a:prstGeom>
        </p:spPr>
      </p:pic>
      <p:pic>
        <p:nvPicPr>
          <p:cNvPr id="17" name="Afbeelding 16" descr="LogoBFA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9" y="6244128"/>
            <a:ext cx="759200" cy="435642"/>
          </a:xfrm>
          <a:prstGeom prst="rect">
            <a:avLst/>
          </a:prstGeom>
        </p:spPr>
      </p:pic>
      <p:pic>
        <p:nvPicPr>
          <p:cNvPr id="18" name="Afbeelding 17" descr="logo UNIZO_CMYK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15421"/>
            <a:ext cx="720080" cy="293056"/>
          </a:xfrm>
          <a:prstGeom prst="rect">
            <a:avLst/>
          </a:prstGeom>
        </p:spPr>
      </p:pic>
      <p:pic>
        <p:nvPicPr>
          <p:cNvPr id="19" name="Afbeelding 18" descr="Ucm_CMYK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00" y="6284237"/>
            <a:ext cx="1008112" cy="355424"/>
          </a:xfrm>
          <a:prstGeom prst="rect">
            <a:avLst/>
          </a:prstGeom>
        </p:spPr>
      </p:pic>
      <p:pic>
        <p:nvPicPr>
          <p:cNvPr id="20" name="Afbeelding 19" descr="logo BABM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237312"/>
            <a:ext cx="360040" cy="42048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309320"/>
            <a:ext cx="717278" cy="2361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FA3276-36AB-E44F-BD80-37AF3D31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375BF-4B10-B641-BDA5-52B67F884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86027-F662-0B4D-8469-729E06FD3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EFF9C2-2A95-BA4D-B98A-972FB2C156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04-Apr-18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5CC32-1D66-A147-ACC6-225404ABE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7566E-798B-3B46-8A6C-FBB2D3B80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73A1CDB-78A6-484D-8163-7EF1627A2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9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chair@supplychaininitiative.be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chair@supplychaininitiative.be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tiff"/><Relationship Id="rId7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12.tiff"/><Relationship Id="rId7" Type="http://schemas.openxmlformats.org/officeDocument/2006/relationships/image" Target="../media/image27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tiff"/><Relationship Id="rId11" Type="http://schemas.openxmlformats.org/officeDocument/2006/relationships/image" Target="../media/image31.tiff"/><Relationship Id="rId5" Type="http://schemas.openxmlformats.org/officeDocument/2006/relationships/image" Target="../media/image25.tiff"/><Relationship Id="rId10" Type="http://schemas.openxmlformats.org/officeDocument/2006/relationships/image" Target="../media/image30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javascript:ClickThumbnail(81)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846640" cy="1470025"/>
          </a:xfrm>
        </p:spPr>
        <p:txBody>
          <a:bodyPr/>
          <a:lstStyle/>
          <a:p>
            <a:r>
              <a:rPr lang="en-GB" sz="4000" dirty="0" err="1"/>
              <a:t>Ketenoverleg</a:t>
            </a:r>
            <a:r>
              <a:rPr lang="en-GB" sz="4000" dirty="0"/>
              <a:t> agro-</a:t>
            </a:r>
            <a:r>
              <a:rPr lang="en-GB" sz="4000" dirty="0" err="1"/>
              <a:t>voeding</a:t>
            </a:r>
            <a:br>
              <a:rPr lang="en-GB" dirty="0"/>
            </a:b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r>
              <a:rPr lang="nl-BE" dirty="0"/>
              <a:t>Code faire handelsrelaties in de praktijk</a:t>
            </a:r>
            <a:endParaRPr lang="en-US" dirty="0"/>
          </a:p>
          <a:p>
            <a:endParaRPr lang="nl-BE" dirty="0"/>
          </a:p>
          <a:p>
            <a:r>
              <a:rPr lang="nl-BE" dirty="0"/>
              <a:t> </a:t>
            </a:r>
          </a:p>
          <a:p>
            <a:r>
              <a:rPr lang="nl-BE" dirty="0"/>
              <a:t>Brussels, 20 Maart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751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Elf aanbevelingen</a:t>
            </a:r>
            <a:endParaRPr lang="nl-BE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Uitwisselen van algemene marktinformatie en consumptietrends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Oog voor de duurzame ontwikkeling van de gehele keten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Garantie op zorgvuldige behandeling van producten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Contracten worden gerespecteerd, in  het bijzonder de betalingstermijn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Promotie van competitief lokaal aanbod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Engagement tot geschreven overeenkomst, voorwaarden duidelijk vooraf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1F-C8D1-4CFC-8B55-85D17A3B56FF}" type="slidenum">
              <a:rPr lang="nl-BE" smtClean="0"/>
              <a:pPr/>
              <a:t>10</a:t>
            </a:fld>
            <a:endParaRPr lang="nl-BE" dirty="0"/>
          </a:p>
        </p:txBody>
      </p:sp>
      <p:sp>
        <p:nvSpPr>
          <p:cNvPr id="4" name="Tijdelijke aanduiding voor dianummer 7"/>
          <p:cNvSpPr txBox="1">
            <a:spLocks/>
          </p:cNvSpPr>
          <p:nvPr/>
        </p:nvSpPr>
        <p:spPr bwMode="auto">
          <a:xfrm>
            <a:off x="0" y="5500702"/>
            <a:ext cx="685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AAFE44CE-12A6-44C3-8307-2D9ACD084454}" type="slidenum">
              <a:rPr lang="nl-BE">
                <a:solidFill>
                  <a:schemeClr val="bg1"/>
                </a:solidFill>
              </a:rPr>
              <a:pPr algn="ctr"/>
              <a:t>10</a:t>
            </a:fld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8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Elf aanbevelingen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9248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nl-BE" dirty="0"/>
              <a:t>Geen eenzijdige wijziging van contractvoorwaarden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nl-BE" dirty="0"/>
              <a:t>Enkel mits strikte naleving mededingings- en andere geldende wetgeving uitwisseling van correcte en niet-misleidende informatie 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nl-BE" dirty="0"/>
              <a:t>Vertrouwelijkheid van informatie wordt gerespecteerd</a:t>
            </a:r>
          </a:p>
          <a:p>
            <a:pPr marL="514350" lvl="0" indent="-514350">
              <a:buFont typeface="+mj-lt"/>
              <a:buAutoNum type="arabicPeriod" startAt="8"/>
            </a:pPr>
            <a:r>
              <a:rPr lang="nl-BE" dirty="0"/>
              <a:t>Elke partij draagt eigen passend ondernemersrisico</a:t>
            </a:r>
          </a:p>
          <a:p>
            <a:pPr marL="514350" lvl="0" indent="-514350">
              <a:buFont typeface="+mj-lt"/>
              <a:buAutoNum type="arabicPeriod" startAt="8"/>
            </a:pPr>
            <a:r>
              <a:rPr lang="nl-BE" dirty="0"/>
              <a:t>Geen ongerechtvaardigd voordeel of dreiging om een ongerechtvaardigde kost over te dragen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1F-C8D1-4CFC-8B55-85D17A3B56FF}" type="slidenum">
              <a:rPr lang="nl-BE" smtClean="0"/>
              <a:pPr/>
              <a:t>11</a:t>
            </a:fld>
            <a:endParaRPr lang="nl-BE"/>
          </a:p>
        </p:txBody>
      </p:sp>
      <p:sp>
        <p:nvSpPr>
          <p:cNvPr id="4" name="Tijdelijke aanduiding voor dianummer 7"/>
          <p:cNvSpPr txBox="1">
            <a:spLocks/>
          </p:cNvSpPr>
          <p:nvPr/>
        </p:nvSpPr>
        <p:spPr bwMode="auto">
          <a:xfrm>
            <a:off x="0" y="5500702"/>
            <a:ext cx="685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AAFE44CE-12A6-44C3-8307-2D9ACD084454}" type="slidenum">
              <a:rPr lang="nl-BE">
                <a:solidFill>
                  <a:schemeClr val="bg1"/>
                </a:solidFill>
              </a:rPr>
              <a:pPr algn="ctr"/>
              <a:t>11</a:t>
            </a:fld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Leidende principes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/>
              <a:t>Preventie</a:t>
            </a:r>
          </a:p>
          <a:p>
            <a:r>
              <a:rPr lang="nl-BE" dirty="0"/>
              <a:t>Verzoening</a:t>
            </a:r>
          </a:p>
          <a:p>
            <a:r>
              <a:rPr lang="nl-BE" dirty="0"/>
              <a:t>In rekening brengen van de </a:t>
            </a:r>
            <a:r>
              <a:rPr lang="nl-BE" dirty="0" err="1"/>
              <a:t>gevalsspecifieke</a:t>
            </a:r>
            <a:r>
              <a:rPr lang="nl-BE" dirty="0"/>
              <a:t> context</a:t>
            </a:r>
          </a:p>
          <a:p>
            <a:r>
              <a:rPr lang="nl-BE" dirty="0"/>
              <a:t>Stapsgewijze aanpak</a:t>
            </a:r>
          </a:p>
          <a:p>
            <a:pPr lvl="1"/>
            <a:r>
              <a:rPr lang="nl-BE" dirty="0"/>
              <a:t>Opgaande volgorde van complexiteit, traagheid en kost</a:t>
            </a:r>
          </a:p>
          <a:p>
            <a:pPr lvl="2"/>
            <a:r>
              <a:rPr lang="nl-BE" dirty="0"/>
              <a:t>Commerciële onderhandeling</a:t>
            </a:r>
          </a:p>
          <a:p>
            <a:pPr lvl="2"/>
            <a:r>
              <a:rPr lang="nl-BE" dirty="0"/>
              <a:t>Contractuele </a:t>
            </a:r>
            <a:r>
              <a:rPr lang="nl-BE" dirty="0" err="1"/>
              <a:t>aftoetsing</a:t>
            </a:r>
            <a:endParaRPr lang="nl-BE" dirty="0"/>
          </a:p>
          <a:p>
            <a:pPr lvl="2"/>
            <a:r>
              <a:rPr lang="nl-BE" dirty="0"/>
              <a:t>GO – interne </a:t>
            </a:r>
            <a:r>
              <a:rPr lang="nl-BE" dirty="0" err="1"/>
              <a:t>ombudsdienst</a:t>
            </a:r>
            <a:endParaRPr lang="nl-BE" dirty="0"/>
          </a:p>
          <a:p>
            <a:pPr lvl="2"/>
            <a:r>
              <a:rPr lang="nl-BE" dirty="0"/>
              <a:t>Bemiddeling</a:t>
            </a:r>
          </a:p>
          <a:p>
            <a:pPr lvl="3"/>
            <a:r>
              <a:rPr lang="nl-BE" dirty="0"/>
              <a:t>Externe erkende bemiddelaar</a:t>
            </a:r>
          </a:p>
          <a:p>
            <a:pPr lvl="3"/>
            <a:r>
              <a:rPr lang="nl-BE" dirty="0"/>
              <a:t>Desgevallend via </a:t>
            </a:r>
            <a:r>
              <a:rPr lang="nl-BE" dirty="0" err="1"/>
              <a:t>governance</a:t>
            </a:r>
            <a:r>
              <a:rPr lang="nl-BE" dirty="0"/>
              <a:t> comité</a:t>
            </a:r>
            <a:endParaRPr lang="nl-NL" dirty="0"/>
          </a:p>
          <a:p>
            <a:pPr lvl="2"/>
            <a:r>
              <a:rPr lang="nl-BE" dirty="0"/>
              <a:t>Arbitrage</a:t>
            </a:r>
          </a:p>
          <a:p>
            <a:pPr lvl="2"/>
            <a:r>
              <a:rPr lang="nl-BE" dirty="0" err="1"/>
              <a:t>Jurisdictionele</a:t>
            </a:r>
            <a:r>
              <a:rPr lang="nl-BE" dirty="0"/>
              <a:t> behandeling</a:t>
            </a:r>
          </a:p>
          <a:p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r>
              <a:rPr lang="nl-BE" dirty="0"/>
              <a:t> verankeren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737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Anonimiteit?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Gegarandeerd door</a:t>
            </a:r>
          </a:p>
          <a:p>
            <a:pPr lvl="1"/>
            <a:r>
              <a:rPr lang="nl-BE" dirty="0"/>
              <a:t>Aanmeldende beroepsfederatie</a:t>
            </a:r>
          </a:p>
          <a:p>
            <a:pPr lvl="1"/>
            <a:r>
              <a:rPr lang="nl-BE" dirty="0"/>
              <a:t>Onafhankelijk voorzitter </a:t>
            </a:r>
            <a:r>
              <a:rPr lang="nl-BE" dirty="0" err="1"/>
              <a:t>governance</a:t>
            </a:r>
            <a:r>
              <a:rPr lang="nl-BE" dirty="0"/>
              <a:t> comité</a:t>
            </a:r>
          </a:p>
          <a:p>
            <a:pPr lvl="1"/>
            <a:r>
              <a:rPr lang="nl-BE" dirty="0"/>
              <a:t>Geen communicatie tijdens behandeling</a:t>
            </a:r>
          </a:p>
          <a:p>
            <a:pPr lvl="2"/>
            <a:r>
              <a:rPr lang="nl-BE" dirty="0"/>
              <a:t>Indien doorbroken: behandeling stopgezet</a:t>
            </a:r>
          </a:p>
          <a:p>
            <a:pPr lvl="1"/>
            <a:r>
              <a:rPr lang="nl-BE" dirty="0"/>
              <a:t>Generieke rapportering op jaarbasis</a:t>
            </a:r>
          </a:p>
          <a:p>
            <a:r>
              <a:rPr lang="nl-BE" dirty="0"/>
              <a:t>Cruciaal </a:t>
            </a:r>
            <a:r>
              <a:rPr lang="nl-BE" dirty="0" err="1"/>
              <a:t>ikv</a:t>
            </a:r>
            <a:r>
              <a:rPr lang="nl-BE" dirty="0"/>
              <a:t>. </a:t>
            </a:r>
            <a:r>
              <a:rPr lang="nl-BE" dirty="0" err="1"/>
              <a:t>fear</a:t>
            </a:r>
            <a:r>
              <a:rPr lang="nl-BE" dirty="0"/>
              <a:t> factor - </a:t>
            </a:r>
            <a:r>
              <a:rPr lang="nl-BE" dirty="0" err="1"/>
              <a:t>retaliation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714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Geschillenregeling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Klacht over leverancier of afnemer?</a:t>
            </a:r>
          </a:p>
          <a:p>
            <a:pPr lvl="1"/>
            <a:r>
              <a:rPr lang="nl-BE" dirty="0"/>
              <a:t>Terug te brengen tot inbreuk gedragscode?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BE" dirty="0"/>
              <a:t>Aankaarten bij eigen beroepsfederatie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BE" dirty="0"/>
              <a:t>Niet aangesloten? </a:t>
            </a:r>
            <a:r>
              <a:rPr lang="nl-BE" dirty="0">
                <a:hlinkClick r:id="rId2"/>
              </a:rPr>
              <a:t>chair@supplychaininitiative.be</a:t>
            </a:r>
            <a:r>
              <a:rPr lang="nl-BE" dirty="0"/>
              <a:t>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l-BE" i="1" dirty="0"/>
              <a:t>Individueel geschil </a:t>
            </a:r>
            <a:r>
              <a:rPr lang="nl-BE" dirty="0"/>
              <a:t>of </a:t>
            </a:r>
            <a:r>
              <a:rPr lang="nl-BE" b="1" dirty="0"/>
              <a:t>meerdere gevallen</a:t>
            </a:r>
            <a:r>
              <a:rPr lang="nl-BE" dirty="0"/>
              <a:t>?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l-BE" b="1" dirty="0"/>
              <a:t>Enkel Belgische partijen </a:t>
            </a:r>
            <a:r>
              <a:rPr lang="nl-BE" dirty="0"/>
              <a:t>of breder?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l-BE" dirty="0"/>
              <a:t>Preventie?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nl-BE" dirty="0"/>
              <a:t>Is klacht bilateraal aangekaart?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nl-BE" dirty="0"/>
              <a:t>Commercieel besproken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nl-BE" dirty="0"/>
              <a:t>Contract afgetoetst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nl-BE" dirty="0"/>
              <a:t>GO – behandeling door interne </a:t>
            </a:r>
            <a:r>
              <a:rPr lang="nl-BE" dirty="0" err="1"/>
              <a:t>ombudsdienst</a:t>
            </a:r>
            <a:endParaRPr lang="nl-BE" dirty="0"/>
          </a:p>
          <a:p>
            <a:pPr lvl="4">
              <a:buFont typeface="Courier New" panose="02070309020205020404" pitchFamily="49" charset="0"/>
              <a:buChar char="o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760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Geaggregeerde BE klacht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Behandeling door </a:t>
            </a:r>
            <a:r>
              <a:rPr lang="nl-BE" dirty="0" err="1"/>
              <a:t>governance</a:t>
            </a:r>
            <a:r>
              <a:rPr lang="nl-BE" dirty="0"/>
              <a:t> comité</a:t>
            </a:r>
          </a:p>
          <a:p>
            <a:pPr lvl="1"/>
            <a:r>
              <a:rPr lang="nl-BE" dirty="0"/>
              <a:t>Vertegenwoordigers – experten beroepsfederaties</a:t>
            </a:r>
          </a:p>
          <a:p>
            <a:pPr lvl="1"/>
            <a:r>
              <a:rPr lang="nl-BE" dirty="0"/>
              <a:t>Basisprincipe: pas toe of leg uit</a:t>
            </a:r>
          </a:p>
          <a:p>
            <a:pPr lvl="2"/>
            <a:r>
              <a:rPr lang="nl-BE" dirty="0"/>
              <a:t>Handelspraktijken niet eenduidig on/eerlijk: context</a:t>
            </a:r>
          </a:p>
          <a:p>
            <a:pPr lvl="1"/>
            <a:r>
              <a:rPr lang="nl-BE" dirty="0"/>
              <a:t>Zet in op verzoening</a:t>
            </a:r>
          </a:p>
          <a:p>
            <a:pPr lvl="1"/>
            <a:r>
              <a:rPr lang="nl-BE" dirty="0"/>
              <a:t>Verankering </a:t>
            </a:r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endParaRPr lang="nl-BE" dirty="0"/>
          </a:p>
          <a:p>
            <a:pPr lvl="2"/>
            <a:r>
              <a:rPr lang="nl-BE" dirty="0"/>
              <a:t>Doorvertaling in gedragscode of </a:t>
            </a:r>
            <a:r>
              <a:rPr lang="nl-BE" dirty="0" err="1"/>
              <a:t>IPA’s</a:t>
            </a:r>
            <a:endParaRPr lang="nl-BE" dirty="0"/>
          </a:p>
          <a:p>
            <a:pPr lvl="2"/>
            <a:r>
              <a:rPr lang="nl-BE" dirty="0"/>
              <a:t>Jaarlijks generieke rapportering</a:t>
            </a:r>
          </a:p>
          <a:p>
            <a:pPr lvl="1"/>
            <a:endParaRPr lang="nl-BE" dirty="0"/>
          </a:p>
          <a:p>
            <a:pPr lvl="1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89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Individuele BE klacht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Governance</a:t>
            </a:r>
            <a:r>
              <a:rPr lang="nl-BE" dirty="0"/>
              <a:t> comité in principe niet bevoegd</a:t>
            </a:r>
          </a:p>
          <a:p>
            <a:r>
              <a:rPr lang="nl-BE" dirty="0"/>
              <a:t>Maar potentiële bemiddelende partij in stap tot externe bemiddeling</a:t>
            </a:r>
          </a:p>
          <a:p>
            <a:pPr lvl="1"/>
            <a:r>
              <a:rPr lang="nl-BE" dirty="0"/>
              <a:t>Mits akkoord beide partijen</a:t>
            </a:r>
          </a:p>
          <a:p>
            <a:r>
              <a:rPr lang="nl-BE" dirty="0"/>
              <a:t>Cruciaal om geen opportuniteiten te missen tot </a:t>
            </a:r>
            <a:r>
              <a:rPr lang="nl-BE" dirty="0" err="1"/>
              <a:t>lessons</a:t>
            </a:r>
            <a:r>
              <a:rPr lang="nl-BE" dirty="0"/>
              <a:t> </a:t>
            </a:r>
            <a:r>
              <a:rPr lang="nl-BE" dirty="0" err="1"/>
              <a:t>learned</a:t>
            </a:r>
            <a:r>
              <a:rPr lang="nl-BE" dirty="0"/>
              <a:t> en bijsturing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109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EU klacht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Klacht met betrokken partijen in BE én EU</a:t>
            </a:r>
          </a:p>
          <a:p>
            <a:r>
              <a:rPr lang="nl-BE" dirty="0"/>
              <a:t>Aanmeldende BE partij</a:t>
            </a:r>
          </a:p>
          <a:p>
            <a:pPr lvl="1"/>
            <a:r>
              <a:rPr lang="nl-BE" dirty="0"/>
              <a:t>Aanmelding via eigen beroepsfederatie of </a:t>
            </a:r>
            <a:r>
              <a:rPr lang="nl-BE" dirty="0">
                <a:hlinkClick r:id="rId2"/>
              </a:rPr>
              <a:t>chair@supplychaininitiative.be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Mits geaggregeerde klacht: behandeling door EU SCI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428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Grensoverschrijdende </a:t>
            </a:r>
            <a:br>
              <a:rPr lang="nl-BE" dirty="0"/>
            </a:br>
            <a:r>
              <a:rPr lang="nl-BE" dirty="0"/>
              <a:t>Europese geschillen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Michael </a:t>
            </a:r>
            <a:r>
              <a:rPr lang="nl-BE" dirty="0" err="1"/>
              <a:t>Hutchings</a:t>
            </a:r>
            <a:endParaRPr lang="nl-BE" dirty="0"/>
          </a:p>
          <a:p>
            <a:r>
              <a:rPr lang="nl-BE" dirty="0"/>
              <a:t>Voorzitter Europees </a:t>
            </a:r>
          </a:p>
          <a:p>
            <a:r>
              <a:rPr lang="nl-BE" dirty="0"/>
              <a:t>Supply Chain </a:t>
            </a:r>
            <a:r>
              <a:rPr lang="nl-BE" dirty="0" err="1"/>
              <a:t>Initiative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655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4631F42-E49C-D945-9963-AE58139BD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 March 2018</a:t>
            </a:r>
          </a:p>
        </p:txBody>
      </p:sp>
      <p:pic>
        <p:nvPicPr>
          <p:cNvPr id="4" name="Afbeelding 3" descr="logo SCI with baseline_RGB.jpg">
            <a:extLst>
              <a:ext uri="{FF2B5EF4-FFF2-40B4-BE49-F238E27FC236}">
                <a16:creationId xmlns:a16="http://schemas.microsoft.com/office/drawing/2014/main" id="{DA962880-9B81-AD48-BCA0-2179DCCB2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42" y="2370119"/>
            <a:ext cx="5327759" cy="1119603"/>
          </a:xfrm>
          <a:prstGeom prst="rect">
            <a:avLst/>
          </a:prstGeom>
        </p:spPr>
      </p:pic>
      <p:pic>
        <p:nvPicPr>
          <p:cNvPr id="5" name="Afbeelding 4" descr="banner small 2 RGB.jpg">
            <a:extLst>
              <a:ext uri="{FF2B5EF4-FFF2-40B4-BE49-F238E27FC236}">
                <a16:creationId xmlns:a16="http://schemas.microsoft.com/office/drawing/2014/main" id="{709B2EDB-A66C-B04F-8D62-02F34C6AF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477341" y="5270565"/>
            <a:ext cx="6189318" cy="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2400" dirty="0"/>
              <a:t>10u	Belang ketenoverleg en gedragscode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i="1" dirty="0"/>
              <a:t>Yvan </a:t>
            </a:r>
            <a:r>
              <a:rPr lang="nl-BE" sz="2400" i="1" dirty="0" err="1"/>
              <a:t>Hayez</a:t>
            </a:r>
            <a:r>
              <a:rPr lang="nl-BE" sz="2400" i="1" dirty="0"/>
              <a:t> </a:t>
            </a:r>
            <a:r>
              <a:rPr lang="nl-BE" sz="2400" dirty="0"/>
              <a:t>– voorzitter ketenoverleg</a:t>
            </a:r>
          </a:p>
          <a:p>
            <a:pPr marL="0" indent="0">
              <a:buNone/>
            </a:pPr>
            <a:r>
              <a:rPr lang="nl-BE" sz="2400" dirty="0"/>
              <a:t>10u10	Geschillenregeling in de praktijk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i="1" dirty="0"/>
              <a:t>Pieter Verhelst </a:t>
            </a:r>
            <a:r>
              <a:rPr lang="nl-BE" sz="2400" dirty="0"/>
              <a:t>– secretaris ketenoverleg</a:t>
            </a:r>
          </a:p>
          <a:p>
            <a:pPr marL="0" indent="0">
              <a:buNone/>
            </a:pPr>
            <a:r>
              <a:rPr lang="nl-BE" sz="2400" dirty="0"/>
              <a:t>10u30	Grensoverschrijdende Europese geschillen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i="1" dirty="0"/>
              <a:t>Michael </a:t>
            </a:r>
            <a:r>
              <a:rPr lang="nl-BE" sz="2400" i="1" dirty="0" err="1"/>
              <a:t>Hutchings</a:t>
            </a:r>
            <a:r>
              <a:rPr lang="nl-BE" sz="2400" i="1" dirty="0"/>
              <a:t> </a:t>
            </a:r>
            <a:r>
              <a:rPr lang="nl-BE" sz="2400" dirty="0"/>
              <a:t>– voorzitter EU SCI</a:t>
            </a:r>
          </a:p>
          <a:p>
            <a:pPr marL="0" indent="0">
              <a:buNone/>
            </a:pPr>
            <a:r>
              <a:rPr lang="nl-BE" sz="2400" dirty="0"/>
              <a:t>10u45	Paneldiscussie: voor- en nadelen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i="1" dirty="0"/>
              <a:t>Sonia </a:t>
            </a:r>
            <a:r>
              <a:rPr lang="nl-BE" sz="2400" i="1" dirty="0" err="1"/>
              <a:t>Oyserman</a:t>
            </a:r>
            <a:r>
              <a:rPr lang="nl-BE" sz="2400" i="1" dirty="0"/>
              <a:t> </a:t>
            </a:r>
            <a:r>
              <a:rPr lang="nl-BE" sz="2400" dirty="0"/>
              <a:t>– voor </a:t>
            </a:r>
            <a:r>
              <a:rPr lang="nl-BE" sz="2400" dirty="0" err="1"/>
              <a:t>Comeos</a:t>
            </a:r>
            <a:endParaRPr lang="nl-BE" sz="2400" dirty="0"/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i="1" dirty="0"/>
              <a:t>Chris Moris </a:t>
            </a:r>
            <a:r>
              <a:rPr lang="nl-BE" sz="2400" dirty="0"/>
              <a:t>– voor </a:t>
            </a:r>
            <a:r>
              <a:rPr lang="nl-BE" sz="2400" dirty="0" err="1"/>
              <a:t>Fevia</a:t>
            </a:r>
            <a:endParaRPr lang="nl-BE" sz="2400" dirty="0"/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i="1" dirty="0"/>
              <a:t>Roel Vaes </a:t>
            </a:r>
            <a:r>
              <a:rPr lang="nl-BE" sz="2400" dirty="0"/>
              <a:t>– voor Agrofront</a:t>
            </a:r>
          </a:p>
          <a:p>
            <a:pPr marL="0" indent="0">
              <a:buNone/>
            </a:pPr>
            <a:r>
              <a:rPr lang="nl-BE" sz="2400" dirty="0"/>
              <a:t>	</a:t>
            </a:r>
            <a:r>
              <a:rPr lang="nl-BE" sz="2400" i="1" dirty="0"/>
              <a:t>Georges Hanot </a:t>
            </a:r>
            <a:r>
              <a:rPr lang="nl-BE" sz="2400" dirty="0"/>
              <a:t>– onafhankelijk voorzitter </a:t>
            </a:r>
            <a:r>
              <a:rPr lang="nl-BE" sz="2400" dirty="0" err="1"/>
              <a:t>governance</a:t>
            </a:r>
            <a:r>
              <a:rPr lang="nl-BE" sz="2400" dirty="0"/>
              <a:t> comité</a:t>
            </a:r>
          </a:p>
          <a:p>
            <a:pPr marL="0" indent="0">
              <a:buNone/>
            </a:pPr>
            <a:r>
              <a:rPr lang="nl-BE" sz="2400" dirty="0"/>
              <a:t>11u15	Q&amp;A</a:t>
            </a:r>
          </a:p>
          <a:p>
            <a:pPr marL="0" indent="0">
              <a:buNone/>
            </a:pPr>
            <a:r>
              <a:rPr lang="nl-BE" sz="2400" dirty="0"/>
              <a:t>11u30	Drink en netwerking</a:t>
            </a: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0434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D8E8-CED6-F748-84D5-B967433E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Supply Chain Initiative (SCI)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7B2AB-F20F-4F47-92F0-209F0E55A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What is the SCI? </a:t>
            </a:r>
          </a:p>
          <a:p>
            <a:pPr>
              <a:lnSpc>
                <a:spcPct val="150000"/>
              </a:lnSpc>
            </a:pPr>
            <a:r>
              <a:rPr lang="en-US" dirty="0"/>
              <a:t>Who is the SCI? </a:t>
            </a:r>
          </a:p>
          <a:p>
            <a:pPr>
              <a:lnSpc>
                <a:spcPct val="150000"/>
              </a:lnSpc>
            </a:pPr>
            <a:r>
              <a:rPr lang="en-US" dirty="0"/>
              <a:t>What is the SCI doing?</a:t>
            </a:r>
          </a:p>
          <a:p>
            <a:pPr>
              <a:lnSpc>
                <a:spcPct val="150000"/>
              </a:lnSpc>
            </a:pPr>
            <a:r>
              <a:rPr lang="en-GB" dirty="0"/>
              <a:t>How does the SCI operate?</a:t>
            </a:r>
          </a:p>
          <a:p>
            <a:pPr>
              <a:lnSpc>
                <a:spcPct val="150000"/>
              </a:lnSpc>
            </a:pPr>
            <a:r>
              <a:rPr lang="en-US" dirty="0"/>
              <a:t>What are the SCI’s ambitions? </a:t>
            </a:r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AB52FAF2-1662-EF4C-A0FD-0FC46DAC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0B986-CF5D-DA4A-A273-E89B4256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854E2-5238-D645-BC35-0848A8626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35" y="2787417"/>
            <a:ext cx="2705324" cy="205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17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4E93EF1-A950-DF4B-BAB2-A4873E2D8F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2916" y="3033085"/>
          <a:ext cx="6719412" cy="1885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4379">
                  <a:extLst>
                    <a:ext uri="{9D8B030D-6E8A-4147-A177-3AD203B41FA5}">
                      <a16:colId xmlns:a16="http://schemas.microsoft.com/office/drawing/2014/main" val="3185646303"/>
                    </a:ext>
                  </a:extLst>
                </a:gridCol>
                <a:gridCol w="4075033">
                  <a:extLst>
                    <a:ext uri="{9D8B030D-6E8A-4147-A177-3AD203B41FA5}">
                      <a16:colId xmlns:a16="http://schemas.microsoft.com/office/drawing/2014/main" val="923869764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Food and drink industry 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n>
                          <a:noFill/>
                        </a:ln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628674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/>
                        <a:t>Branded goods manufacturers 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171596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/>
                        <a:t>Retail sector 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460629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/>
                        <a:t>SMEs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169926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/>
                        <a:t>Agricultural traders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026966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27BF7BC-3D1D-5A47-A422-3A768A2F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US" b="1" dirty="0"/>
              <a:t>What is the SCI?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CF41-109B-784E-810B-344C77FE9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 joint initiative launched by several EU level associations </a:t>
            </a:r>
          </a:p>
          <a:p>
            <a:pPr lvl="0"/>
            <a:r>
              <a:rPr lang="en-US" dirty="0"/>
              <a:t>They represent: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DB81D354-514F-A34A-8B7E-B29158D10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CC193-598E-E64E-9CB9-FBE257974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288" y="1163250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6" name="Picture 5" descr="http://www.coceral.com/data/thumbnail/1361971907CELCAA.png">
            <a:extLst>
              <a:ext uri="{FF2B5EF4-FFF2-40B4-BE49-F238E27FC236}">
                <a16:creationId xmlns:a16="http://schemas.microsoft.com/office/drawing/2014/main" id="{8A06A258-3D4E-6547-9E52-B797F44025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543" y="4973830"/>
            <a:ext cx="763157" cy="32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cdcf.com/ressources/images/EuroCommerce/logo_Eurocommerce.gif">
            <a:extLst>
              <a:ext uri="{FF2B5EF4-FFF2-40B4-BE49-F238E27FC236}">
                <a16:creationId xmlns:a16="http://schemas.microsoft.com/office/drawing/2014/main" id="{26364226-A2C9-9E40-9830-29BDBC82B11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01" b="14374"/>
          <a:stretch/>
        </p:blipFill>
        <p:spPr bwMode="auto">
          <a:xfrm>
            <a:off x="3579631" y="3907956"/>
            <a:ext cx="1054078" cy="555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errt.org/uploads/theme/header-left.jpg">
            <a:extLst>
              <a:ext uri="{FF2B5EF4-FFF2-40B4-BE49-F238E27FC236}">
                <a16:creationId xmlns:a16="http://schemas.microsoft.com/office/drawing/2014/main" id="{38169F90-68CA-A749-90CF-243873B628D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0747" y="4046545"/>
            <a:ext cx="967762" cy="29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www.europeanshippers.eu/wp-content/uploads/2013/02/new-aim-logo-white-background-150x67.jpg">
            <a:extLst>
              <a:ext uri="{FF2B5EF4-FFF2-40B4-BE49-F238E27FC236}">
                <a16:creationId xmlns:a16="http://schemas.microsoft.com/office/drawing/2014/main" id="{300F39EB-117D-2E40-9724-44D23D8776F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328" y="3612935"/>
            <a:ext cx="735382" cy="32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5" descr="U:\B2B Voluntary Initiative\Governance Group\logos\UEAPME_transparent.png">
            <a:extLst>
              <a:ext uri="{FF2B5EF4-FFF2-40B4-BE49-F238E27FC236}">
                <a16:creationId xmlns:a16="http://schemas.microsoft.com/office/drawing/2014/main" id="{02E8999C-E525-3E43-9D28-CF7D3387B97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328" y="4510919"/>
            <a:ext cx="542501" cy="32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21" descr="U:\B2B Voluntary Initiative\Governance Group\logos\fooddrinkeurope.jpg">
            <a:extLst>
              <a:ext uri="{FF2B5EF4-FFF2-40B4-BE49-F238E27FC236}">
                <a16:creationId xmlns:a16="http://schemas.microsoft.com/office/drawing/2014/main" id="{73B814CB-523D-9A4A-8110-32582EE3C37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545" y="3037965"/>
            <a:ext cx="763156" cy="37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3" descr="U:\B2B Voluntary Initiative\Governance Group\logos\Independent Retail Europe_Logo_CMYK.jpg">
            <a:extLst>
              <a:ext uri="{FF2B5EF4-FFF2-40B4-BE49-F238E27FC236}">
                <a16:creationId xmlns:a16="http://schemas.microsoft.com/office/drawing/2014/main" id="{59D7FE8C-0F44-6F46-8D15-DE28D662565F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2160" y="4025352"/>
            <a:ext cx="1123050" cy="358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520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F7BC-3D1D-5A47-A422-3A768A2F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88246"/>
            <a:ext cx="7886700" cy="994172"/>
          </a:xfrm>
        </p:spPr>
        <p:txBody>
          <a:bodyPr/>
          <a:lstStyle/>
          <a:p>
            <a:r>
              <a:rPr lang="en-US" b="1" dirty="0"/>
              <a:t>What is the SCI? - Purpose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C7367AA-E85A-3C47-B02B-1918C98E6FF1}"/>
              </a:ext>
            </a:extLst>
          </p:cNvPr>
          <p:cNvSpPr/>
          <p:nvPr/>
        </p:nvSpPr>
        <p:spPr>
          <a:xfrm>
            <a:off x="1001018" y="2200277"/>
            <a:ext cx="3464718" cy="31253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Principles of Good Practice </a:t>
            </a:r>
          </a:p>
          <a:p>
            <a:pPr defTabSz="685800"/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The purpose of the SCI is to promote good practice in the food supply chain as a basis for fair commercial dealings.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C673D10-6DA0-574D-9B94-D50A7463C679}"/>
              </a:ext>
            </a:extLst>
          </p:cNvPr>
          <p:cNvSpPr/>
          <p:nvPr/>
        </p:nvSpPr>
        <p:spPr>
          <a:xfrm>
            <a:off x="4709516" y="2200277"/>
            <a:ext cx="3464718" cy="31253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 </a:t>
            </a: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Dispute Resolution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The SCI </a:t>
            </a: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offers an independent mechanism for resolving disputes and conflicts.</a:t>
            </a:r>
          </a:p>
          <a:p>
            <a:pPr defTabSz="685800"/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1E3C77-17AD-E44A-9908-0F6BAC524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288" y="1163250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19" name="Afbeelding 4" descr="banner small 2 RGB.jpg">
            <a:extLst>
              <a:ext uri="{FF2B5EF4-FFF2-40B4-BE49-F238E27FC236}">
                <a16:creationId xmlns:a16="http://schemas.microsoft.com/office/drawing/2014/main" id="{0A82EE24-8885-334F-A1E3-A46354593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81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A15-5026-D042-BC6D-32AD2EA5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the SCI? - Membership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4656-A493-F849-B20E-D8F88B26D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Companies from the food and drink supply chain can sign-up to the SCI. The SCI allows for membership amongst:</a:t>
            </a:r>
          </a:p>
          <a:p>
            <a:pPr lvl="1"/>
            <a:r>
              <a:rPr lang="en-GB" dirty="0"/>
              <a:t>Farmers</a:t>
            </a:r>
          </a:p>
          <a:p>
            <a:pPr lvl="1"/>
            <a:r>
              <a:rPr lang="en-GB" dirty="0"/>
              <a:t>Agricultural traders</a:t>
            </a:r>
            <a:endParaRPr lang="en-US" dirty="0"/>
          </a:p>
          <a:p>
            <a:pPr lvl="1"/>
            <a:r>
              <a:rPr lang="en-GB" dirty="0"/>
              <a:t>Food and drink processors</a:t>
            </a:r>
            <a:endParaRPr lang="en-US" dirty="0"/>
          </a:p>
          <a:p>
            <a:pPr lvl="1"/>
            <a:r>
              <a:rPr lang="en-GB" dirty="0"/>
              <a:t>Branded goods manufacturers</a:t>
            </a:r>
            <a:endParaRPr lang="en-US" dirty="0"/>
          </a:p>
          <a:p>
            <a:pPr lvl="1"/>
            <a:r>
              <a:rPr lang="en-GB" dirty="0"/>
              <a:t>Wholesalers</a:t>
            </a:r>
            <a:endParaRPr lang="en-US" dirty="0"/>
          </a:p>
          <a:p>
            <a:pPr lvl="1"/>
            <a:r>
              <a:rPr lang="en-GB" dirty="0"/>
              <a:t>Large retail chains</a:t>
            </a:r>
            <a:endParaRPr lang="en-US" dirty="0"/>
          </a:p>
          <a:p>
            <a:pPr lvl="1"/>
            <a:r>
              <a:rPr lang="en-GB" dirty="0"/>
              <a:t>Small retailers</a:t>
            </a:r>
          </a:p>
          <a:p>
            <a:pPr lvl="1"/>
            <a:r>
              <a:rPr lang="en-GB" dirty="0"/>
              <a:t>Co-operatives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EE0D2A84-4093-194D-95FB-AF86E675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3AC4B-69E8-2B4C-9E1D-E7034AB9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7E3DB-81A1-6247-AA0B-C5FF53CCB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152" y="2940844"/>
            <a:ext cx="2526507" cy="23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45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A15-5026-D042-BC6D-32AD2EA5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the SCI?  - Registry</a:t>
            </a:r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EE0D2A84-4093-194D-95FB-AF86E675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3AC4B-69E8-2B4C-9E1D-E7034AB9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77C2D-439D-8C44-8E5C-3CBA0454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77" y="2125267"/>
            <a:ext cx="6532682" cy="325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42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A15-5026-D042-BC6D-32AD2EA5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the SCI?  - SMEs</a:t>
            </a:r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EE0D2A84-4093-194D-95FB-AF86E675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3AC4B-69E8-2B4C-9E1D-E7034AB9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254D2-7693-7746-A2C9-222617910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647" y="2260019"/>
            <a:ext cx="6748707" cy="31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1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A15-5026-D042-BC6D-32AD2EA5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7729"/>
            <a:ext cx="7886700" cy="994172"/>
          </a:xfrm>
        </p:spPr>
        <p:txBody>
          <a:bodyPr/>
          <a:lstStyle/>
          <a:p>
            <a:r>
              <a:rPr lang="en-US" b="1" dirty="0"/>
              <a:t>Who is the SCI?  - Governance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5A723C7-B041-434F-A872-B9F564BA5E9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97354" y="2369525"/>
          <a:ext cx="6723684" cy="264604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531868">
                  <a:extLst>
                    <a:ext uri="{9D8B030D-6E8A-4147-A177-3AD203B41FA5}">
                      <a16:colId xmlns:a16="http://schemas.microsoft.com/office/drawing/2014/main" val="1319777576"/>
                    </a:ext>
                  </a:extLst>
                </a:gridCol>
                <a:gridCol w="1272931">
                  <a:extLst>
                    <a:ext uri="{9D8B030D-6E8A-4147-A177-3AD203B41FA5}">
                      <a16:colId xmlns:a16="http://schemas.microsoft.com/office/drawing/2014/main" val="2779492919"/>
                    </a:ext>
                  </a:extLst>
                </a:gridCol>
                <a:gridCol w="3918885">
                  <a:extLst>
                    <a:ext uri="{9D8B030D-6E8A-4147-A177-3AD203B41FA5}">
                      <a16:colId xmlns:a16="http://schemas.microsoft.com/office/drawing/2014/main" val="2926276766"/>
                    </a:ext>
                  </a:extLst>
                </a:gridCol>
              </a:tblGrid>
              <a:tr h="22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Gibbons, Michelle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  <a:latin typeface="+mn-lt"/>
                        </a:rPr>
                        <a:t>Director General</a:t>
                      </a:r>
                      <a:endParaRPr lang="en-US" sz="1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  <a:latin typeface="+mn-lt"/>
                        </a:rPr>
                        <a:t>AIM – European Brands Association</a:t>
                      </a:r>
                      <a:endParaRPr lang="en-US" sz="1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3921094013"/>
                  </a:ext>
                </a:extLst>
              </a:tr>
              <a:tr h="368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Rouhier, Pascale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Secretary General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Celcaa - the European Liaison Committee for Agricultural and Agri-Food Trade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3111311804"/>
                  </a:ext>
                </a:extLst>
              </a:tr>
              <a:tr h="22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Czech, Susanne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Director General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ERRT - European Retail Round Table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2201172368"/>
                  </a:ext>
                </a:extLst>
              </a:tr>
              <a:tr h="22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Verschueren, Christian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Director General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  <a:latin typeface="+mn-lt"/>
                        </a:rPr>
                        <a:t>EuroCommerce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1820584140"/>
                  </a:ext>
                </a:extLst>
              </a:tr>
              <a:tr h="22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Delberghe, Christel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Director 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EuroCommerce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4013645640"/>
                  </a:ext>
                </a:extLst>
              </a:tr>
              <a:tr h="22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Frewen, Mella 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Director General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FoodDrinkEurope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2789048057"/>
                  </a:ext>
                </a:extLst>
              </a:tr>
              <a:tr h="368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Dollet, Evelyne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Director, Economic Affairs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FoodDrinkEurope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2023884577"/>
                  </a:ext>
                </a:extLst>
              </a:tr>
              <a:tr h="22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Kelly, Paul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Director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Food Drink Ireland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906997471"/>
                  </a:ext>
                </a:extLst>
              </a:tr>
              <a:tr h="22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Groen, Else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Director General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Independent Retail Europe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155161142"/>
                  </a:ext>
                </a:extLst>
              </a:tr>
              <a:tr h="368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Willems, Véronique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+mn-lt"/>
                        </a:rPr>
                        <a:t>Secretary General</a:t>
                      </a:r>
                      <a:endParaRPr lang="en-US" sz="1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ECSLA - UEAPME (European Association of Craft, Small and Medium-sized Enterprises) is an Observer</a:t>
                      </a:r>
                      <a:endParaRPr lang="en-US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19" marR="35719" marT="35719" marB="35719" anchor="ctr"/>
                </a:tc>
                <a:extLst>
                  <a:ext uri="{0D108BD9-81ED-4DB2-BD59-A6C34878D82A}">
                    <a16:rowId xmlns:a16="http://schemas.microsoft.com/office/drawing/2014/main" val="803759472"/>
                  </a:ext>
                </a:extLst>
              </a:tr>
            </a:tbl>
          </a:graphicData>
        </a:graphic>
      </p:graphicFrame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EE0D2A84-4093-194D-95FB-AF86E675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3AC4B-69E8-2B4C-9E1D-E7034AB9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49BCF6-5757-1447-8AB3-679260489D8F}"/>
              </a:ext>
            </a:extLst>
          </p:cNvPr>
          <p:cNvSpPr txBox="1"/>
          <p:nvPr/>
        </p:nvSpPr>
        <p:spPr>
          <a:xfrm>
            <a:off x="885826" y="1946810"/>
            <a:ext cx="5627951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SCI is run by a Governance Group comprising:</a:t>
            </a:r>
          </a:p>
          <a:p>
            <a:pPr defTabSz="685800"/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The Governance Group is chaired by the independent Chairman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The affairs of the SCI are managed by Fabienne Eckert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3574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8435-BBFA-A549-9605-7BD130F1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the SCI doing?</a:t>
            </a:r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98D7ED1A-71A2-F64C-AF3F-0632701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6D567-AFE8-2543-A806-5F0F50F6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2448D-2CC0-FC44-8E7A-43292A48A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75" y="2150477"/>
            <a:ext cx="952500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CED04-8259-6F4A-B5B7-3252A1FB5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554" y="2114284"/>
            <a:ext cx="9525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9BFB5-BF7B-EB42-844B-1B297B267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821" y="2076947"/>
            <a:ext cx="952500" cy="95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4C834-FC31-424C-AEDB-F9C8045BA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404" y="3765152"/>
            <a:ext cx="899796" cy="899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C09B3-FB4B-304C-8108-6AF8028F1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975" y="3767429"/>
            <a:ext cx="1066800" cy="1066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CF8545-2E09-C34F-B12A-AD87C967AD85}"/>
              </a:ext>
            </a:extLst>
          </p:cNvPr>
          <p:cNvSpPr txBox="1"/>
          <p:nvPr/>
        </p:nvSpPr>
        <p:spPr>
          <a:xfrm>
            <a:off x="320701" y="3127279"/>
            <a:ext cx="21073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Annual survey of members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F09D5-80DF-4246-90D7-9EEABFB5C94F}"/>
              </a:ext>
            </a:extLst>
          </p:cNvPr>
          <p:cNvSpPr txBox="1"/>
          <p:nvPr/>
        </p:nvSpPr>
        <p:spPr>
          <a:xfrm>
            <a:off x="2925557" y="3150152"/>
            <a:ext cx="1166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Annual report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AE251-07A4-AE48-B439-CE8FECBB5ED9}"/>
              </a:ext>
            </a:extLst>
          </p:cNvPr>
          <p:cNvSpPr txBox="1"/>
          <p:nvPr/>
        </p:nvSpPr>
        <p:spPr>
          <a:xfrm>
            <a:off x="5017775" y="3137157"/>
            <a:ext cx="1155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Annual event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E5F77-77CB-5C49-8644-25C22B503809}"/>
              </a:ext>
            </a:extLst>
          </p:cNvPr>
          <p:cNvSpPr txBox="1"/>
          <p:nvPr/>
        </p:nvSpPr>
        <p:spPr>
          <a:xfrm>
            <a:off x="2795176" y="4833569"/>
            <a:ext cx="1486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Guidance and recommendations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A2A514-BCB6-F54C-988B-C07C9CC671A3}"/>
              </a:ext>
            </a:extLst>
          </p:cNvPr>
          <p:cNvSpPr txBox="1"/>
          <p:nvPr/>
        </p:nvSpPr>
        <p:spPr>
          <a:xfrm>
            <a:off x="409451" y="4851749"/>
            <a:ext cx="1769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Registry of companies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FCBA7-4C0B-D84A-B2C7-9AF8B69157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018" y="3767429"/>
            <a:ext cx="880106" cy="8801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480295-25C2-4047-BE05-056042C56254}"/>
              </a:ext>
            </a:extLst>
          </p:cNvPr>
          <p:cNvSpPr txBox="1"/>
          <p:nvPr/>
        </p:nvSpPr>
        <p:spPr>
          <a:xfrm>
            <a:off x="5215473" y="4815879"/>
            <a:ext cx="958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Outreach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6DD782-09E0-B543-B6EE-4DD0924E33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0409" y="2064497"/>
            <a:ext cx="952500" cy="95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F9A475-B18D-FC4C-BCF6-4D316AE1D789}"/>
              </a:ext>
            </a:extLst>
          </p:cNvPr>
          <p:cNvSpPr txBox="1"/>
          <p:nvPr/>
        </p:nvSpPr>
        <p:spPr>
          <a:xfrm>
            <a:off x="6678382" y="3136507"/>
            <a:ext cx="20016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Governance Group meetings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DB8CA9-A616-8F49-80D2-F51729122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1830" y="3806139"/>
            <a:ext cx="1242060" cy="8694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C84774-4DB7-6C40-9419-05E1BFC90D69}"/>
              </a:ext>
            </a:extLst>
          </p:cNvPr>
          <p:cNvSpPr txBox="1"/>
          <p:nvPr/>
        </p:nvSpPr>
        <p:spPr>
          <a:xfrm>
            <a:off x="6916149" y="4815879"/>
            <a:ext cx="15927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Dispute resolution   </a:t>
            </a:r>
          </a:p>
        </p:txBody>
      </p:sp>
    </p:spTree>
    <p:extLst>
      <p:ext uri="{BB962C8B-B14F-4D97-AF65-F5344CB8AC3E}">
        <p14:creationId xmlns:p14="http://schemas.microsoft.com/office/powerpoint/2010/main" val="2445176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8435-BBFA-A549-9605-7BD130F1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the SCI operate?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3B383-4F49-0048-9A90-FFD3B288D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 </a:t>
            </a:r>
            <a:r>
              <a:rPr lang="en-GB" b="1" dirty="0"/>
              <a:t>Annual report will be presented on 27 March 2018 </a:t>
            </a:r>
          </a:p>
          <a:p>
            <a:pPr lvl="1"/>
            <a:r>
              <a:rPr lang="en-GB" dirty="0"/>
              <a:t>Including results of annual survey</a:t>
            </a:r>
          </a:p>
          <a:p>
            <a:pPr lvl="1"/>
            <a:r>
              <a:rPr lang="en-GB" dirty="0"/>
              <a:t>Annual event includes speakers from the European Parliament, European Commission, national platforms and companies (retail and industry)</a:t>
            </a:r>
          </a:p>
          <a:p>
            <a:pPr marL="342900" lvl="1" indent="0">
              <a:buNone/>
            </a:pPr>
            <a:endParaRPr lang="en-GB" dirty="0"/>
          </a:p>
          <a:p>
            <a:pPr lvl="0"/>
            <a:r>
              <a:rPr lang="en-GB" b="1" dirty="0"/>
              <a:t>Issued in 2018:</a:t>
            </a:r>
          </a:p>
          <a:p>
            <a:pPr lvl="1"/>
            <a:r>
              <a:rPr lang="en-US" dirty="0"/>
              <a:t>Recommendation for good practice in relation to the principles of fair dealing, information, confidentiality and justifiable request</a:t>
            </a:r>
          </a:p>
          <a:p>
            <a:pPr lvl="1"/>
            <a:r>
              <a:rPr lang="en-GB" dirty="0"/>
              <a:t>Revision of the Rules of Governance and Operations </a:t>
            </a:r>
          </a:p>
          <a:p>
            <a:pPr lvl="1"/>
            <a:endParaRPr lang="en-GB" dirty="0"/>
          </a:p>
          <a:p>
            <a:pPr lvl="0"/>
            <a:r>
              <a:rPr lang="en-GB" b="1" dirty="0"/>
              <a:t>Outreach and engagement </a:t>
            </a:r>
          </a:p>
          <a:p>
            <a:pPr lvl="1"/>
            <a:r>
              <a:rPr lang="en-GB" dirty="0"/>
              <a:t>Attendance of </a:t>
            </a:r>
            <a:r>
              <a:rPr lang="en-US" dirty="0"/>
              <a:t>the High Level Forum for a Better Functioning Food Supply Chain </a:t>
            </a:r>
          </a:p>
          <a:p>
            <a:pPr lvl="1"/>
            <a:r>
              <a:rPr lang="en-GB" dirty="0"/>
              <a:t>Meetings with the European Commission </a:t>
            </a:r>
          </a:p>
          <a:p>
            <a:pPr lvl="1"/>
            <a:r>
              <a:rPr lang="en-US" dirty="0"/>
              <a:t>Engagement with  the media (e.g. interview with Store Magazine from Portugal )</a:t>
            </a:r>
          </a:p>
          <a:p>
            <a:pPr lvl="1"/>
            <a:r>
              <a:rPr lang="en-US" dirty="0"/>
              <a:t>Liaison with national platforms and associations (e.g. meeting with Christine </a:t>
            </a:r>
            <a:r>
              <a:rPr lang="en-US" dirty="0" err="1"/>
              <a:t>Tacon</a:t>
            </a:r>
            <a:r>
              <a:rPr lang="en-US" dirty="0"/>
              <a:t>, the United Kingdom’s Groceries Code Adjudicator)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98D7ED1A-71A2-F64C-AF3F-0632701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6D567-AFE8-2543-A806-5F0F50F6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71706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8435-BBFA-A549-9605-7BD130F1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the SCI operate? – Dispute resolution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3B383-4F49-0048-9A90-FFD3B288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5832872" cy="3263504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GB" dirty="0"/>
              <a:t>Major aspect of SCI’s purpose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One reason an independent Chair was appointed</a:t>
            </a:r>
          </a:p>
          <a:p>
            <a:pPr marL="0" indent="0">
              <a:buNone/>
            </a:pPr>
            <a:endParaRPr lang="en-US" sz="1800" dirty="0"/>
          </a:p>
          <a:p>
            <a:pPr lvl="0"/>
            <a:r>
              <a:rPr lang="en-GB" dirty="0"/>
              <a:t>Individual disputes will be resolved at company level through normal commercial channels</a:t>
            </a:r>
          </a:p>
          <a:p>
            <a:pPr marL="0" indent="0">
              <a:buNone/>
            </a:pPr>
            <a:endParaRPr lang="en-US" sz="1800" dirty="0"/>
          </a:p>
          <a:p>
            <a:pPr lvl="0"/>
            <a:r>
              <a:rPr lang="en-GB" dirty="0"/>
              <a:t>SCI will be available to resolve aggregated disputes which have not been resolved at company/national level</a:t>
            </a:r>
          </a:p>
          <a:p>
            <a:pPr marL="0" indent="0">
              <a:buNone/>
            </a:pPr>
            <a:endParaRPr lang="en-US" sz="1800" dirty="0"/>
          </a:p>
          <a:p>
            <a:pPr lvl="0"/>
            <a:r>
              <a:rPr lang="en-GB" dirty="0"/>
              <a:t>Disputes will generally be submitted by associations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98D7ED1A-71A2-F64C-AF3F-0632701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6D567-AFE8-2543-A806-5F0F50F6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D9B83-2610-364C-B7E9-1EFB825D8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961" y="2900363"/>
            <a:ext cx="1825390" cy="17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Belang ketenoverleg </a:t>
            </a:r>
            <a:br>
              <a:rPr lang="nl-BE" dirty="0"/>
            </a:br>
            <a:r>
              <a:rPr lang="nl-BE" dirty="0"/>
              <a:t>en gedragscode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Yvan </a:t>
            </a:r>
            <a:r>
              <a:rPr lang="nl-BE" dirty="0" err="1"/>
              <a:t>Hayez</a:t>
            </a:r>
            <a:endParaRPr lang="nl-BE" dirty="0"/>
          </a:p>
          <a:p>
            <a:r>
              <a:rPr lang="nl-BE" dirty="0"/>
              <a:t>Voorzitter ketenoverleg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1226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8435-BBFA-A549-9605-7BD130F1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the SCI operate? – Dispute resolution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3B383-4F49-0048-9A90-FFD3B288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5800725" cy="3263504"/>
          </a:xfrm>
        </p:spPr>
        <p:txBody>
          <a:bodyPr>
            <a:normAutofit lnSpcReduction="10000"/>
          </a:bodyPr>
          <a:lstStyle/>
          <a:p>
            <a:pPr lvl="0"/>
            <a:r>
              <a:rPr lang="en-GB" dirty="0"/>
              <a:t>When received by the SCI, they will be treated with utmost confidence, known only to the Chair and the Manager</a:t>
            </a:r>
          </a:p>
          <a:p>
            <a:pPr lvl="0"/>
            <a:endParaRPr lang="en-US" sz="1800" dirty="0"/>
          </a:p>
          <a:p>
            <a:pPr lvl="0"/>
            <a:r>
              <a:rPr lang="en-GB" dirty="0"/>
              <a:t>I will:</a:t>
            </a:r>
            <a:endParaRPr lang="en-US" sz="1800" dirty="0"/>
          </a:p>
          <a:p>
            <a:pPr lvl="1">
              <a:buFont typeface="Wingdings" pitchFamily="2" charset="2"/>
              <a:buChar char="ü"/>
            </a:pPr>
            <a:r>
              <a:rPr lang="en-GB" dirty="0"/>
              <a:t>make sure all relevant national procedures have been exhausted</a:t>
            </a:r>
            <a:endParaRPr lang="en-US" sz="1500" dirty="0"/>
          </a:p>
          <a:p>
            <a:pPr lvl="1">
              <a:buFont typeface="Wingdings" pitchFamily="2" charset="2"/>
              <a:buChar char="ü"/>
            </a:pPr>
            <a:r>
              <a:rPr lang="en-GB" dirty="0"/>
              <a:t>Hear the parties</a:t>
            </a:r>
            <a:endParaRPr lang="en-US" sz="1500" dirty="0"/>
          </a:p>
          <a:p>
            <a:pPr lvl="1">
              <a:buFont typeface="Wingdings" pitchFamily="2" charset="2"/>
              <a:buChar char="ü"/>
            </a:pPr>
            <a:r>
              <a:rPr lang="en-GB" dirty="0"/>
              <a:t>Try to achieve reconciliation between the parties</a:t>
            </a:r>
            <a:endParaRPr lang="en-US" sz="1500" dirty="0"/>
          </a:p>
          <a:p>
            <a:pPr lvl="1">
              <a:buFont typeface="Wingdings" pitchFamily="2" charset="2"/>
              <a:buChar char="ü"/>
            </a:pPr>
            <a:r>
              <a:rPr lang="en-GB" dirty="0"/>
              <a:t>If all else fails, refer the parties to an independent mediator</a:t>
            </a:r>
            <a:endParaRPr lang="en-US" sz="1500" dirty="0"/>
          </a:p>
          <a:p>
            <a:endParaRPr lang="en-US" dirty="0"/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98D7ED1A-71A2-F64C-AF3F-0632701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6D567-AFE8-2543-A806-5F0F50F6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C358E-4119-5049-846D-B31088CC2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490" y="3063478"/>
            <a:ext cx="2087166" cy="14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68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8435-BBFA-A549-9605-7BD130F1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the SCI operate? – Dispute resolution </a:t>
            </a:r>
            <a:endParaRPr lang="en-US" b="1" dirty="0"/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98D7ED1A-71A2-F64C-AF3F-0632701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6D567-AFE8-2543-A806-5F0F50F6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31484-A9DC-874B-8EEC-B0B4E11F6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53"/>
          <a:stretch/>
        </p:blipFill>
        <p:spPr>
          <a:xfrm>
            <a:off x="2628900" y="1604962"/>
            <a:ext cx="4421981" cy="39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95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8435-BBFA-A549-9605-7BD130F1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the SCI operate? – Dispute resolution </a:t>
            </a:r>
            <a:endParaRPr lang="en-US" b="1" dirty="0"/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98D7ED1A-71A2-F64C-AF3F-06327010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6D567-AFE8-2543-A806-5F0F50F6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531FB-2214-864E-AF3C-98F50E583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897" y="1840230"/>
            <a:ext cx="4864935" cy="37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83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DB99-1F66-114F-80E6-36676D54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are the SCI’s ambitions?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FE69-C470-9845-B275-4F48C845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33994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dirty="0"/>
              <a:t>Bring about fundamental improvements in trade relations</a:t>
            </a:r>
          </a:p>
          <a:p>
            <a:pPr marL="0" indent="0">
              <a:buNone/>
            </a:pPr>
            <a:endParaRPr lang="en-US" sz="900" dirty="0"/>
          </a:p>
          <a:p>
            <a:pPr lvl="0"/>
            <a:r>
              <a:rPr lang="en-GB" dirty="0"/>
              <a:t>Christine </a:t>
            </a:r>
            <a:r>
              <a:rPr lang="en-GB" dirty="0" err="1"/>
              <a:t>Tacon</a:t>
            </a:r>
            <a:r>
              <a:rPr lang="en-GB" dirty="0"/>
              <a:t> (UK Groceries Code Adjudicator) has shown that relations can be improved through a combination of dialogue and encouragement (with the occasional big stick)</a:t>
            </a:r>
          </a:p>
          <a:p>
            <a:pPr marL="0" indent="0">
              <a:buNone/>
            </a:pPr>
            <a:endParaRPr lang="en-US" sz="900" dirty="0"/>
          </a:p>
          <a:p>
            <a:pPr lvl="0"/>
            <a:r>
              <a:rPr lang="en-GB" dirty="0"/>
              <a:t>Reduce the number of disputes and if there are any, </a:t>
            </a:r>
          </a:p>
          <a:p>
            <a:pPr marL="169069" indent="0">
              <a:spcBef>
                <a:spcPts val="0"/>
              </a:spcBef>
              <a:buNone/>
            </a:pPr>
            <a:r>
              <a:rPr lang="en-GB" dirty="0"/>
              <a:t>ensure the system is being used </a:t>
            </a:r>
          </a:p>
          <a:p>
            <a:pPr lvl="0"/>
            <a:endParaRPr lang="en-US" sz="1200" dirty="0"/>
          </a:p>
          <a:p>
            <a:pPr lvl="0"/>
            <a:r>
              <a:rPr lang="en-GB" dirty="0"/>
              <a:t>Align everyone in the supply chain to focus on </a:t>
            </a:r>
          </a:p>
          <a:p>
            <a:pPr marL="136922" indent="0">
              <a:spcBef>
                <a:spcPts val="0"/>
              </a:spcBef>
              <a:buNone/>
            </a:pPr>
            <a:r>
              <a:rPr lang="en-GB" dirty="0"/>
              <a:t>what is best for consumers</a:t>
            </a:r>
          </a:p>
          <a:p>
            <a:pPr marL="136922" indent="0">
              <a:spcBef>
                <a:spcPts val="0"/>
              </a:spcBef>
              <a:buNone/>
            </a:pPr>
            <a:endParaRPr lang="en-GB" dirty="0"/>
          </a:p>
          <a:p>
            <a:r>
              <a:rPr lang="en-US" dirty="0"/>
              <a:t>Increase membership and representation across </a:t>
            </a:r>
          </a:p>
          <a:p>
            <a:pPr marL="169069" indent="0">
              <a:spcBef>
                <a:spcPts val="0"/>
              </a:spcBef>
              <a:buNone/>
            </a:pPr>
            <a:r>
              <a:rPr lang="en-US" dirty="0"/>
              <a:t>the supply chain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BB722-A91A-874D-8E3A-FF17230C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E1B62C-30C7-1549-9225-F55A8F859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023" y="4073395"/>
            <a:ext cx="1335852" cy="12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24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7D07F-A9D9-3D4B-AB84-B5EC908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3007"/>
            <a:ext cx="7886700" cy="994172"/>
          </a:xfrm>
        </p:spPr>
        <p:txBody>
          <a:bodyPr/>
          <a:lstStyle/>
          <a:p>
            <a:r>
              <a:rPr lang="en-US" b="1" dirty="0"/>
              <a:t>What are the SCI’s ambitions? </a:t>
            </a:r>
          </a:p>
        </p:txBody>
      </p:sp>
      <p:pic>
        <p:nvPicPr>
          <p:cNvPr id="4" name="Afbeelding 4" descr="banner small 2 RGB.jpg">
            <a:extLst>
              <a:ext uri="{FF2B5EF4-FFF2-40B4-BE49-F238E27FC236}">
                <a16:creationId xmlns:a16="http://schemas.microsoft.com/office/drawing/2014/main" id="{2EFE9E29-F387-864D-928A-B163C51C8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477341" y="5556679"/>
            <a:ext cx="6189318" cy="3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670C3-612E-F549-BD39-D563AA6BE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0F049CC-E794-D948-B5BF-420E420778E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84754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7292C-AE8B-EF4B-8F92-D26BF6096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A445-EAEB-FB46-B586-D528FE5EA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7250"/>
            <a:endParaRPr lang="en-US" dirty="0"/>
          </a:p>
          <a:p>
            <a:pPr marL="4667250"/>
            <a:r>
              <a:rPr lang="en-US" dirty="0"/>
              <a:t>Michael Hutchings</a:t>
            </a:r>
          </a:p>
          <a:p>
            <a:pPr marL="4667250"/>
            <a:r>
              <a:rPr lang="en-US" dirty="0" err="1"/>
              <a:t>info@supplychaininitiative.eu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F7A76-A361-274E-BDA2-1D4D71E1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995" y="1131094"/>
            <a:ext cx="1596200" cy="803842"/>
          </a:xfrm>
          <a:prstGeom prst="rect">
            <a:avLst/>
          </a:prstGeom>
          <a:effectLst>
            <a:outerShdw dist="50800" dir="5400000" sx="38000" sy="38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03825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Paneldiscussie </a:t>
            </a:r>
            <a:br>
              <a:rPr lang="nl-BE" dirty="0"/>
            </a:br>
            <a:r>
              <a:rPr lang="nl-BE" dirty="0"/>
              <a:t>voor- en nadelen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l"/>
            <a:r>
              <a:rPr lang="nl-BE" dirty="0"/>
              <a:t>Sonia </a:t>
            </a:r>
            <a:r>
              <a:rPr lang="nl-BE" dirty="0" err="1"/>
              <a:t>Oyserman</a:t>
            </a:r>
            <a:r>
              <a:rPr lang="nl-BE" dirty="0"/>
              <a:t> – voor </a:t>
            </a:r>
            <a:r>
              <a:rPr lang="nl-BE" dirty="0" err="1"/>
              <a:t>Comeos</a:t>
            </a:r>
            <a:endParaRPr lang="nl-BE" dirty="0"/>
          </a:p>
          <a:p>
            <a:pPr algn="l"/>
            <a:r>
              <a:rPr lang="nl-BE" dirty="0"/>
              <a:t>Chris Moris – voor </a:t>
            </a:r>
            <a:r>
              <a:rPr lang="nl-BE" dirty="0" err="1"/>
              <a:t>Fevia</a:t>
            </a:r>
            <a:endParaRPr lang="nl-BE" dirty="0"/>
          </a:p>
          <a:p>
            <a:pPr algn="l"/>
            <a:r>
              <a:rPr lang="nl-BE" dirty="0"/>
              <a:t>Roel Vaes – voor Agrofront</a:t>
            </a:r>
          </a:p>
          <a:p>
            <a:pPr algn="l"/>
            <a:r>
              <a:rPr lang="nl-BE" dirty="0"/>
              <a:t>Georges Hanot – onafhankelijk voorzitter </a:t>
            </a:r>
            <a:r>
              <a:rPr lang="nl-BE" dirty="0" err="1"/>
              <a:t>governance</a:t>
            </a:r>
            <a:r>
              <a:rPr lang="nl-BE" dirty="0"/>
              <a:t> comité</a:t>
            </a:r>
          </a:p>
          <a:p>
            <a:pPr algn="l"/>
            <a:endParaRPr lang="nl-BE" dirty="0"/>
          </a:p>
          <a:p>
            <a:pPr algn="l"/>
            <a:r>
              <a:rPr lang="nl-BE" dirty="0"/>
              <a:t>Moderator – Jacques Van Outryve</a:t>
            </a:r>
          </a:p>
          <a:p>
            <a:pPr algn="l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39615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Vragen uit het publiek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610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Issue d’une crise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On est passé d’une gestion au cas par cas des crises</a:t>
            </a:r>
          </a:p>
          <a:p>
            <a:pPr lvl="1"/>
            <a:r>
              <a:rPr lang="fr-BE" dirty="0"/>
              <a:t>Crise du lait 2009</a:t>
            </a:r>
          </a:p>
          <a:p>
            <a:r>
              <a:rPr lang="fr-BE" dirty="0"/>
              <a:t>… à un cadre solide visant à</a:t>
            </a:r>
          </a:p>
          <a:p>
            <a:pPr lvl="1"/>
            <a:r>
              <a:rPr lang="fr-BE" dirty="0"/>
              <a:t>établir et maintenir le dialogue entre les partenaires de la chaîne alimentaire</a:t>
            </a:r>
          </a:p>
          <a:p>
            <a:pPr lvl="1"/>
            <a:r>
              <a:rPr lang="fr-BE" dirty="0"/>
              <a:t>Promouvoir la compréhension mutuelle, la coopération et l’échange d’information</a:t>
            </a:r>
          </a:p>
          <a:p>
            <a:pPr lvl="1"/>
            <a:r>
              <a:rPr lang="fr-BE" dirty="0"/>
              <a:t>Afin d’identifier des possibilités et défis communs</a:t>
            </a:r>
          </a:p>
          <a:p>
            <a:pPr lvl="1"/>
            <a:r>
              <a:rPr lang="fr-BE" dirty="0"/>
              <a:t>Ouvrant la voie à une action concertée</a:t>
            </a:r>
          </a:p>
          <a:p>
            <a:pPr lvl="1"/>
            <a:r>
              <a:rPr lang="fr-BE" dirty="0"/>
              <a:t>Tout en renforçant l’ensemble de la chaîne alimentaire</a:t>
            </a:r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F16A14-4B71-4494-AE20-672D6A8174DE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0415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concertation </a:t>
            </a:r>
            <a:r>
              <a:rPr lang="en-GB" dirty="0" err="1"/>
              <a:t>chaîne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36504"/>
          </a:xfrm>
        </p:spPr>
        <p:txBody>
          <a:bodyPr>
            <a:normAutofit fontScale="77500" lnSpcReduction="20000"/>
          </a:bodyPr>
          <a:lstStyle/>
          <a:p>
            <a:r>
              <a:rPr lang="fr-BE" dirty="0"/>
              <a:t>Est une initiative volontaire privée</a:t>
            </a:r>
          </a:p>
          <a:p>
            <a:pPr marL="342900" lvl="1" indent="-342900">
              <a:buFont typeface="Arial" charset="0"/>
              <a:buChar char="•"/>
            </a:pPr>
            <a:r>
              <a:rPr lang="fr-BE" sz="3200" dirty="0"/>
              <a:t>Au niveau belge</a:t>
            </a:r>
          </a:p>
          <a:p>
            <a:r>
              <a:rPr lang="fr-BE" dirty="0"/>
              <a:t>Des organisation professionnelles représentatives de la chaîne agroalimentaire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BE" dirty="0"/>
              <a:t>Approvisionnement agricole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BE" dirty="0"/>
              <a:t>Agriculture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BE" dirty="0"/>
              <a:t>Industrie alimentaire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BE" dirty="0"/>
              <a:t>Fabricants de marque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BE" dirty="0"/>
              <a:t>PME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BE" dirty="0"/>
              <a:t>Vente au détail</a:t>
            </a:r>
          </a:p>
          <a:p>
            <a:r>
              <a:rPr lang="fr-BE" dirty="0"/>
              <a:t>Indépendant des pouvoirs publics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pPr/>
              <a:t>5</a:t>
            </a:fld>
            <a:endParaRPr lang="nl-BE"/>
          </a:p>
        </p:txBody>
      </p:sp>
      <p:sp>
        <p:nvSpPr>
          <p:cNvPr id="12" name="Tijdelijke aanduiding voor dianummer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D0352C-9D38-4488-A2BE-8608AC5F9764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18" name="Picture 15" descr="Afbeeldi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81949"/>
            <a:ext cx="733845" cy="3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 descr="logo UNIZO_CMY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315421"/>
            <a:ext cx="720080" cy="293056"/>
          </a:xfrm>
          <a:prstGeom prst="rect">
            <a:avLst/>
          </a:prstGeom>
        </p:spPr>
      </p:pic>
      <p:pic>
        <p:nvPicPr>
          <p:cNvPr id="20" name="Afbeelding 19" descr="Ucm_CMY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00" y="6284237"/>
            <a:ext cx="1008112" cy="355424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309320"/>
            <a:ext cx="717278" cy="236104"/>
          </a:xfrm>
          <a:prstGeom prst="rect">
            <a:avLst/>
          </a:prstGeom>
        </p:spPr>
      </p:pic>
      <p:pic>
        <p:nvPicPr>
          <p:cNvPr id="23" name="Picture 15" descr="Afbeeldi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3016"/>
            <a:ext cx="733845" cy="3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fbeelding 23" descr="Comeos_Logo_pos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16" y="4883498"/>
            <a:ext cx="1146040" cy="397714"/>
          </a:xfrm>
          <a:prstGeom prst="rect">
            <a:avLst/>
          </a:prstGeom>
        </p:spPr>
      </p:pic>
      <p:pic>
        <p:nvPicPr>
          <p:cNvPr id="25" name="Afbeelding 24" descr="LogoBF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09" y="2708920"/>
            <a:ext cx="759200" cy="435642"/>
          </a:xfrm>
          <a:prstGeom prst="rect">
            <a:avLst/>
          </a:prstGeom>
        </p:spPr>
      </p:pic>
      <p:pic>
        <p:nvPicPr>
          <p:cNvPr id="26" name="Afbeelding 25" descr="logo UNIZO_CMY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82" y="4508628"/>
            <a:ext cx="720080" cy="293056"/>
          </a:xfrm>
          <a:prstGeom prst="rect">
            <a:avLst/>
          </a:prstGeom>
        </p:spPr>
      </p:pic>
      <p:pic>
        <p:nvPicPr>
          <p:cNvPr id="27" name="Afbeelding 26" descr="Ucm_CMY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44" y="4450045"/>
            <a:ext cx="1008112" cy="355424"/>
          </a:xfrm>
          <a:prstGeom prst="rect">
            <a:avLst/>
          </a:prstGeom>
        </p:spPr>
      </p:pic>
      <p:pic>
        <p:nvPicPr>
          <p:cNvPr id="28" name="Afbeelding 27" descr="logo BAB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814" y="4005064"/>
            <a:ext cx="360040" cy="420485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47" y="3696952"/>
            <a:ext cx="717278" cy="2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0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Cadre</a:t>
            </a:r>
            <a:r>
              <a:rPr lang="nl-BE" dirty="0"/>
              <a:t> pré-</a:t>
            </a:r>
            <a:r>
              <a:rPr lang="nl-BE" dirty="0" err="1"/>
              <a:t>compétitif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Centré sur l’autorégulation et des accords volontaires sectoriels au-delà la législation elle-même</a:t>
            </a:r>
          </a:p>
          <a:p>
            <a:r>
              <a:rPr lang="fr-BE" dirty="0"/>
              <a:t>Respecte les règles applicables en matière de concurrence </a:t>
            </a:r>
          </a:p>
          <a:p>
            <a:r>
              <a:rPr lang="fr-BE" dirty="0"/>
              <a:t>La concertation est donc non commerciale</a:t>
            </a:r>
          </a:p>
          <a:p>
            <a:pPr lvl="1"/>
            <a:r>
              <a:rPr lang="fr-BE" dirty="0"/>
              <a:t>Ne se prononce pas sur des stratégies commerciales et concurrentielles</a:t>
            </a:r>
          </a:p>
          <a:p>
            <a:pPr lvl="1"/>
            <a:r>
              <a:rPr lang="fr-BE" dirty="0"/>
              <a:t>Ni sur des prix ou des quantités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033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de </a:t>
            </a:r>
            <a:r>
              <a:rPr lang="en-GB" dirty="0" err="1"/>
              <a:t>conduite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ln w="38100"/>
        </p:spPr>
        <p:txBody>
          <a:bodyPr>
            <a:normAutofit fontScale="47500" lnSpcReduction="20000"/>
          </a:bodyPr>
          <a:lstStyle/>
          <a:p>
            <a:r>
              <a:rPr lang="fr-BE" sz="6300" dirty="0"/>
              <a:t>Mai 2010: définit le cadre de bonnes pratiques commerciales</a:t>
            </a:r>
          </a:p>
          <a:p>
            <a:pPr lvl="1"/>
            <a:r>
              <a:rPr lang="fr-BE" sz="5900" dirty="0"/>
              <a:t>11 recommandations sur les pratiques commerciales équitables</a:t>
            </a:r>
            <a:endParaRPr lang="fr-BE" sz="5900" b="1" dirty="0">
              <a:solidFill>
                <a:schemeClr val="tx2"/>
              </a:solidFill>
            </a:endParaRPr>
          </a:p>
          <a:p>
            <a:r>
              <a:rPr lang="fr-BE" sz="6300" dirty="0"/>
              <a:t>D’application pour tous les maillons de la chaîne et pour tous les opérateurs</a:t>
            </a:r>
          </a:p>
          <a:p>
            <a:r>
              <a:rPr lang="fr-BE" sz="6300" dirty="0"/>
              <a:t>Adhésion volontaire et individuelle</a:t>
            </a:r>
          </a:p>
          <a:p>
            <a:r>
              <a:rPr lang="fr-FR" sz="6000" dirty="0"/>
              <a:t>Permet de lutter de manière efficace, rentable et transparente contre les pratiques commerciales présumées déloyales par le règlement des litiges</a:t>
            </a:r>
            <a:endParaRPr lang="fr-BE" sz="59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411F-C8D1-4CFC-8B55-85D17A3B56FF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4" name="Tijdelijke aanduiding voor dianummer 7"/>
          <p:cNvSpPr txBox="1">
            <a:spLocks/>
          </p:cNvSpPr>
          <p:nvPr/>
        </p:nvSpPr>
        <p:spPr bwMode="auto">
          <a:xfrm>
            <a:off x="0" y="5500702"/>
            <a:ext cx="685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AAFE44CE-12A6-44C3-8307-2D9ACD084454}" type="slidenum">
              <a:rPr lang="nl-BE">
                <a:solidFill>
                  <a:schemeClr val="bg1"/>
                </a:solidFill>
              </a:rPr>
              <a:pPr algn="ctr"/>
              <a:t>7</a:t>
            </a:fld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44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Et au-</a:t>
            </a:r>
            <a:r>
              <a:rPr lang="nl-BE" dirty="0" err="1"/>
              <a:t>delà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BE" dirty="0"/>
              <a:t>Dans le cas des relations entre les agriculteurs et leurs acheteurs et/ou fournisseurs, ce code sert de guide pour les accords interprofessionnels dans les différents secteurs</a:t>
            </a:r>
          </a:p>
          <a:p>
            <a:r>
              <a:rPr lang="fr-BE" dirty="0"/>
              <a:t>On a </a:t>
            </a:r>
          </a:p>
          <a:p>
            <a:pPr lvl="1"/>
            <a:r>
              <a:rPr lang="fr-BE" dirty="0"/>
              <a:t>développé une ligne directrice pour des accords interprofessionnels </a:t>
            </a:r>
          </a:p>
          <a:p>
            <a:pPr lvl="1"/>
            <a:r>
              <a:rPr lang="fr-BE" dirty="0"/>
              <a:t>dirigé un model de statuts d’interbranche</a:t>
            </a:r>
          </a:p>
          <a:p>
            <a:pPr lvl="1"/>
            <a:r>
              <a:rPr lang="fr-BE" dirty="0"/>
              <a:t>Élaboré des principes permettant de délimiter la qualité et durabilité de base et des exigences plus strictes qui justifient un supplément de prix </a:t>
            </a:r>
          </a:p>
          <a:p>
            <a:r>
              <a:rPr lang="fr-BE" dirty="0"/>
              <a:t>Afin de</a:t>
            </a:r>
          </a:p>
          <a:p>
            <a:pPr lvl="1"/>
            <a:r>
              <a:rPr lang="fr-BE" dirty="0"/>
              <a:t>Renforcer tous les acteurs de la chaîne</a:t>
            </a:r>
          </a:p>
          <a:p>
            <a:pPr lvl="1"/>
            <a:r>
              <a:rPr lang="fr-BE" dirty="0"/>
              <a:t>Rééquilibrer les relations entre les maillons de la chaîne</a:t>
            </a:r>
          </a:p>
          <a:p>
            <a:pPr lvl="1"/>
            <a:r>
              <a:rPr lang="fr-BE" dirty="0"/>
              <a:t>Promouvoir des bonnes pratiques commerciales</a:t>
            </a:r>
          </a:p>
          <a:p>
            <a:pPr lvl="1"/>
            <a:r>
              <a:rPr lang="fr-FR" dirty="0"/>
              <a:t>lutter contre les pratiques commerciales présumées déloyales</a:t>
            </a:r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317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Geschillenregeling</a:t>
            </a:r>
            <a:br>
              <a:rPr lang="nl-BE" dirty="0"/>
            </a:br>
            <a:r>
              <a:rPr lang="nl-BE" dirty="0"/>
              <a:t>in de praktijk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Pieter Verhelst</a:t>
            </a:r>
          </a:p>
          <a:p>
            <a:r>
              <a:rPr lang="nl-BE" dirty="0"/>
              <a:t>Secretaris ketenoverleg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0298966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etenoverleg_pp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documentsvorm xmlns="576cc1a4-2384-480a-8600-dd102118f874">bestand</documentsvorm>
    <homepage xmlns="$ListId:Documentbibliotheek;">false</homepage>
    <intAuteur xmlns="$ListId:Documentbibliotheek;">
      <UserInfo>
        <DisplayName/>
        <AccountId xsi:nil="true"/>
        <AccountType/>
      </UserInfo>
    </intAuteur>
    <bbDossierTitle xmlns="$ListId:Documentbibliotheek;" xsi:nil="true"/>
    <extAuteur xmlns="$ListId:Documentbibliotheek;" xsi:nil="true"/>
    <Datum xmlns="$ListId:Documentbibliotheek;" xsi:nil="true"/>
    <TaxCatchAll xmlns="576cc1a4-2384-480a-8600-dd102118f874"/>
    <m10be0d2a98b4a7094fb94ad6169e395 xmlns="576cc1a4-2384-480a-8600-dd102118f874">
      <Terms xmlns="http://schemas.microsoft.com/office/infopath/2007/PartnerControls"/>
    </m10be0d2a98b4a7094fb94ad6169e395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b-powerpoint-zonder-foto's" ma:contentTypeID="0x0101002455325C58FB430CADE46A488102273E001E74E8D3F8AA824C9F8BBB90134B23550079E80D72512F2F4592DC138059B29C18" ma:contentTypeVersion="0" ma:contentTypeDescription="" ma:contentTypeScope="" ma:versionID="83316a5eb9420f4c355d78e905bdab9e">
  <xsd:schema xmlns:xsd="http://www.w3.org/2001/XMLSchema" xmlns:xs="http://www.w3.org/2001/XMLSchema" xmlns:p="http://schemas.microsoft.com/office/2006/metadata/properties" xmlns:ns2="$ListId:Documentbibliotheek;" xmlns:ns3="576cc1a4-2384-480a-8600-dd102118f874" targetNamespace="http://schemas.microsoft.com/office/2006/metadata/properties" ma:root="true" ma:fieldsID="461f54c8dd2fdd5c99f8536696f39ddc" ns2:_="" ns3:_="">
    <xsd:import namespace="$ListId:Documentbibliotheek;"/>
    <xsd:import namespace="576cc1a4-2384-480a-8600-dd102118f874"/>
    <xsd:element name="properties">
      <xsd:complexType>
        <xsd:sequence>
          <xsd:element name="documentManagement">
            <xsd:complexType>
              <xsd:all>
                <xsd:element ref="ns2:intAuteur" minOccurs="0"/>
                <xsd:element ref="ns2:extAuteur" minOccurs="0"/>
                <xsd:element ref="ns2:Datum" minOccurs="0"/>
                <xsd:element ref="ns2:homepage" minOccurs="0"/>
                <xsd:element ref="ns3:documentsvorm" minOccurs="0"/>
                <xsd:element ref="ns2:bbDossierTitle" minOccurs="0"/>
                <xsd:element ref="ns3:m10be0d2a98b4a7094fb94ad6169e395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Documentbibliotheek;" elementFormDefault="qualified">
    <xsd:import namespace="http://schemas.microsoft.com/office/2006/documentManagement/types"/>
    <xsd:import namespace="http://schemas.microsoft.com/office/infopath/2007/PartnerControls"/>
    <xsd:element name="intAuteur" ma:index="2" nillable="true" ma:displayName="Interne Auteur" ma:description="" ma:list="UserInfo" ma:SharePointGroup="0" ma:internalName="intAuteu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Auteur" ma:index="3" nillable="true" ma:displayName="Externe Auteur" ma:description="" ma:internalName="extAuteur">
      <xsd:simpleType>
        <xsd:restriction base="dms:Text"/>
      </xsd:simpleType>
    </xsd:element>
    <xsd:element name="Datum" ma:index="4" nillable="true" ma:displayName="Datum" ma:format="DateOnly" ma:internalName="Datum">
      <xsd:simpleType>
        <xsd:restriction base="dms:DateTime"/>
      </xsd:simpleType>
    </xsd:element>
    <xsd:element name="homepage" ma:index="5" nillable="true" ma:displayName="Belangrijk" ma:default="0" ma:description="Dit Document bij belangrijke documenten op de voorpagina tonen" ma:internalName="homepage">
      <xsd:simpleType>
        <xsd:restriction base="dms:Boolean"/>
      </xsd:simpleType>
    </xsd:element>
    <xsd:element name="bbDossierTitle" ma:index="9" nillable="true" ma:displayName="Dossier" ma:description="" ma:hidden="true" ma:internalName="bbDossierTitl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cc1a4-2384-480a-8600-dd102118f874" elementFormDefault="qualified">
    <xsd:import namespace="http://schemas.microsoft.com/office/2006/documentManagement/types"/>
    <xsd:import namespace="http://schemas.microsoft.com/office/infopath/2007/PartnerControls"/>
    <xsd:element name="documentsvorm" ma:index="6" nillable="true" ma:displayName="documentsvorm" ma:default="bestand" ma:description="Boerenbond documentsvormen" ma:format="Dropdown" ma:internalName="documentsvorm">
      <xsd:simpleType>
        <xsd:restriction base="dms:Choice">
          <xsd:enumeration value="aangetekende zending"/>
          <xsd:enumeration value="artikel"/>
          <xsd:enumeration value="afbeelding"/>
          <xsd:enumeration value="bestand"/>
          <xsd:enumeration value="bezoek"/>
          <xsd:enumeration value="bijlage"/>
          <xsd:enumeration value="brief"/>
          <xsd:enumeration value="e-mail"/>
          <xsd:enumeration value="faktuur"/>
          <xsd:enumeration value="foto"/>
          <xsd:enumeration value="nota"/>
          <xsd:enumeration value="officieel standpunt"/>
          <xsd:enumeration value="persmededeling"/>
          <xsd:enumeration value="presentatie / voordracht"/>
          <xsd:enumeration value="uitnodiging"/>
          <xsd:enumeration value="verslag"/>
          <xsd:enumeration value="website"/>
          <xsd:enumeration value="wetgeving"/>
        </xsd:restriction>
      </xsd:simpleType>
    </xsd:element>
    <xsd:element name="m10be0d2a98b4a7094fb94ad6169e395" ma:index="16" nillable="true" ma:taxonomy="true" ma:internalName="m10be0d2a98b4a7094fb94ad6169e395" ma:taxonomyFieldName="BBTrefwoorden" ma:displayName="Keywords" ma:default="" ma:fieldId="{610be0d2-a98b-4a70-94fb-94ad6169e395}" ma:taxonomyMulti="true" ma:sspId="8b7112b9-68d7-4ad5-b328-dc57510c0899" ma:termSetId="9509f62a-6b06-43d4-bdde-c82e02111205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description="" ma:hidden="true" ma:list="{3c4195bb-da10-4331-b2b3-c984649f5b01}" ma:internalName="TaxCatchAll" ma:showField="CatchAllData" ma:web="576cc1a4-2384-480a-8600-dd102118f8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description="" ma:hidden="true" ma:list="{3c4195bb-da10-4331-b2b3-c984649f5b01}" ma:internalName="TaxCatchAllLabel" ma:readOnly="true" ma:showField="CatchAllDataLabel" ma:web="576cc1a4-2384-480a-8600-dd102118f8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AFA8B5-A47E-4E21-922F-55B4A17D2F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4DF944-A068-4C66-BF57-4A02E395641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576cc1a4-2384-480a-8600-dd102118f874"/>
    <ds:schemaRef ds:uri="http://schemas.microsoft.com/office/infopath/2007/PartnerControls"/>
    <ds:schemaRef ds:uri="$ListId:Documentbibliotheek;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E419A0E-1636-433A-91A7-F909280839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$ListId:Documentbibliotheek;"/>
    <ds:schemaRef ds:uri="576cc1a4-2384-480a-8600-dd102118f8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bb-powerpoint</Template>
  <TotalTime>2855</TotalTime>
  <Words>1417</Words>
  <Application>Microsoft Office PowerPoint</Application>
  <PresentationFormat>On-screen Show (4:3)</PresentationFormat>
  <Paragraphs>326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Aangepast ontwerp</vt:lpstr>
      <vt:lpstr>Ketenoverleg_ppt</vt:lpstr>
      <vt:lpstr>Office Theme</vt:lpstr>
      <vt:lpstr>Ketenoverleg agro-voeding </vt:lpstr>
      <vt:lpstr>Programma</vt:lpstr>
      <vt:lpstr>Belang ketenoverleg  en gedragscode</vt:lpstr>
      <vt:lpstr>Issue d’une crise</vt:lpstr>
      <vt:lpstr>La concertation chaîne</vt:lpstr>
      <vt:lpstr>Cadre pré-compétitif</vt:lpstr>
      <vt:lpstr>Code de conduite</vt:lpstr>
      <vt:lpstr>Et au-delà</vt:lpstr>
      <vt:lpstr>Geschillenregeling in de praktijk</vt:lpstr>
      <vt:lpstr>Elf aanbevelingen</vt:lpstr>
      <vt:lpstr>Elf aanbevelingen</vt:lpstr>
      <vt:lpstr>Leidende principes</vt:lpstr>
      <vt:lpstr>Anonimiteit?</vt:lpstr>
      <vt:lpstr>Geschillenregeling</vt:lpstr>
      <vt:lpstr>Geaggregeerde BE klacht</vt:lpstr>
      <vt:lpstr>Individuele BE klacht</vt:lpstr>
      <vt:lpstr>EU klacht</vt:lpstr>
      <vt:lpstr>Grensoverschrijdende  Europese geschillen</vt:lpstr>
      <vt:lpstr>PowerPoint Presentation</vt:lpstr>
      <vt:lpstr>The Supply Chain Initiative (SCI)</vt:lpstr>
      <vt:lpstr>What is the SCI? </vt:lpstr>
      <vt:lpstr>What is the SCI? - Purpose </vt:lpstr>
      <vt:lpstr>Who is the SCI? - Membership </vt:lpstr>
      <vt:lpstr>Who is the SCI?  - Registry</vt:lpstr>
      <vt:lpstr>Who is the SCI?  - SMEs</vt:lpstr>
      <vt:lpstr>Who is the SCI?  - Governance</vt:lpstr>
      <vt:lpstr>What is the SCI doing?</vt:lpstr>
      <vt:lpstr>How does the SCI operate?</vt:lpstr>
      <vt:lpstr>How does the SCI operate? – Dispute resolution </vt:lpstr>
      <vt:lpstr>How does the SCI operate? – Dispute resolution </vt:lpstr>
      <vt:lpstr>How does the SCI operate? – Dispute resolution </vt:lpstr>
      <vt:lpstr>How does the SCI operate? – Dispute resolution </vt:lpstr>
      <vt:lpstr>What are the SCI’s ambitions? </vt:lpstr>
      <vt:lpstr>What are the SCI’s ambitions? </vt:lpstr>
      <vt:lpstr>Thank you</vt:lpstr>
      <vt:lpstr>Paneldiscussie  voor- en nadelen</vt:lpstr>
      <vt:lpstr>Vragen uit het publiek</vt:lpstr>
    </vt:vector>
  </TitlesOfParts>
  <Company>Boerenbond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Agro Food Chain consultation The Belgian approach</dc:title>
  <dc:creator>Lydia_Decuypere</dc:creator>
  <cp:lastModifiedBy>Nicole Verstraeten</cp:lastModifiedBy>
  <cp:revision>290</cp:revision>
  <cp:lastPrinted>2015-01-13T15:35:55Z</cp:lastPrinted>
  <dcterms:created xsi:type="dcterms:W3CDTF">2012-01-09T08:51:50Z</dcterms:created>
  <dcterms:modified xsi:type="dcterms:W3CDTF">2018-04-04T06:44:55Z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0x0101002455325C58FB430CADE46A488102273E001E74E8D3F8AA824C9F8BBB90134B23550079E80D72512F2F4592DC138059B29C18</vt:lpwstr>
  </property>
  <property fmtid="{D5CDD505-2E9C-101B-9397-08002B2CF9AE}" pid="3" name="bbsearch20">
    <vt:lpwstr/>
  </property>
  <property fmtid="{D5CDD505-2E9C-101B-9397-08002B2CF9AE}" pid="4" name="bbsearch10">
    <vt:lpwstr/>
  </property>
  <property fmtid="{D5CDD505-2E9C-101B-9397-08002B2CF9AE}" pid="5" name="bbsearch17">
    <vt:lpwstr/>
  </property>
  <property fmtid="{D5CDD505-2E9C-101B-9397-08002B2CF9AE}" pid="6" name="bbsearch11">
    <vt:lpwstr/>
  </property>
  <property fmtid="{D5CDD505-2E9C-101B-9397-08002B2CF9AE}" pid="7" name="bbsearch14">
    <vt:lpwstr/>
  </property>
  <property fmtid="{D5CDD505-2E9C-101B-9397-08002B2CF9AE}" pid="8" name="bbKeywords">
    <vt:lpwstr/>
  </property>
  <property fmtid="{D5CDD505-2E9C-101B-9397-08002B2CF9AE}" pid="9" name="bbsearch3">
    <vt:lpwstr/>
  </property>
  <property fmtid="{D5CDD505-2E9C-101B-9397-08002B2CF9AE}" pid="10" name="bbsearch2">
    <vt:lpwstr/>
  </property>
  <property fmtid="{D5CDD505-2E9C-101B-9397-08002B2CF9AE}" pid="11" name="bbsearch1">
    <vt:lpwstr/>
  </property>
  <property fmtid="{D5CDD505-2E9C-101B-9397-08002B2CF9AE}" pid="12" name="bbsearch15">
    <vt:lpwstr/>
  </property>
  <property fmtid="{D5CDD505-2E9C-101B-9397-08002B2CF9AE}" pid="13" name="bbsearch7">
    <vt:lpwstr/>
  </property>
  <property fmtid="{D5CDD505-2E9C-101B-9397-08002B2CF9AE}" pid="14" name="bbsearch6">
    <vt:lpwstr/>
  </property>
  <property fmtid="{D5CDD505-2E9C-101B-9397-08002B2CF9AE}" pid="15" name="bbsearch5">
    <vt:lpwstr/>
  </property>
  <property fmtid="{D5CDD505-2E9C-101B-9397-08002B2CF9AE}" pid="16" name="bbsearch12">
    <vt:lpwstr/>
  </property>
  <property fmtid="{D5CDD505-2E9C-101B-9397-08002B2CF9AE}" pid="17" name="bbsearch18">
    <vt:lpwstr/>
  </property>
  <property fmtid="{D5CDD505-2E9C-101B-9397-08002B2CF9AE}" pid="18" name="bbsearch4">
    <vt:lpwstr/>
  </property>
  <property fmtid="{D5CDD505-2E9C-101B-9397-08002B2CF9AE}" pid="19" name="bbsearch9">
    <vt:lpwstr/>
  </property>
  <property fmtid="{D5CDD505-2E9C-101B-9397-08002B2CF9AE}" pid="20" name="bbsearch13">
    <vt:lpwstr/>
  </property>
  <property fmtid="{D5CDD505-2E9C-101B-9397-08002B2CF9AE}" pid="21" name="bbsearch16">
    <vt:lpwstr/>
  </property>
  <property fmtid="{D5CDD505-2E9C-101B-9397-08002B2CF9AE}" pid="22" name="bbsearch19">
    <vt:lpwstr/>
  </property>
  <property fmtid="{D5CDD505-2E9C-101B-9397-08002B2CF9AE}" pid="23" name="bbsearch8">
    <vt:lpwstr/>
  </property>
  <property fmtid="{D5CDD505-2E9C-101B-9397-08002B2CF9AE}" pid="24" name="BBTrefwoorden">
    <vt:lpwstr/>
  </property>
</Properties>
</file>