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86" r:id="rId4"/>
    <p:sldId id="272" r:id="rId5"/>
    <p:sldId id="271" r:id="rId6"/>
    <p:sldId id="273" r:id="rId7"/>
    <p:sldId id="280" r:id="rId8"/>
    <p:sldId id="281" r:id="rId9"/>
    <p:sldId id="282" r:id="rId10"/>
    <p:sldId id="283" r:id="rId11"/>
    <p:sldId id="285" r:id="rId12"/>
  </p:sldIdLst>
  <p:sldSz cx="9144000" cy="5143500" type="screen16x9"/>
  <p:notesSz cx="6811963" cy="99425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363"/>
    <a:srgbClr val="058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0995" autoAdjust="0"/>
  </p:normalViewPr>
  <p:slideViewPr>
    <p:cSldViewPr showGuides="1">
      <p:cViewPr>
        <p:scale>
          <a:sx n="100" d="100"/>
          <a:sy n="100" d="100"/>
        </p:scale>
        <p:origin x="-1872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D5F7-9EFF-47DA-85DC-46C20EEEC332}" type="datetimeFigureOut">
              <a:rPr lang="nl-BE" smtClean="0"/>
              <a:t>16/10/2017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73B58-BAE4-43DF-90B7-690E2650233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66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73B58-BAE4-43DF-90B7-690E2650233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39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73B58-BAE4-43DF-90B7-690E2650233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244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nl-BE" sz="2000" dirty="0" smtClean="0"/>
              <a:t>Customer </a:t>
            </a:r>
            <a:r>
              <a:rPr lang="nl-BE" sz="2000" dirty="0" err="1" smtClean="0"/>
              <a:t>journey</a:t>
            </a:r>
            <a:r>
              <a:rPr lang="nl-BE" sz="2000" dirty="0" smtClean="0"/>
              <a:t> // 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belevenis</a:t>
            </a:r>
            <a:r>
              <a:rPr lang="nl-BE" sz="2000" dirty="0" smtClean="0"/>
              <a:t> is anders</a:t>
            </a:r>
            <a:br>
              <a:rPr lang="nl-BE" sz="2000" dirty="0" smtClean="0"/>
            </a:br>
            <a:endParaRPr lang="nl-BE" sz="2000" dirty="0" smtClean="0"/>
          </a:p>
          <a:p>
            <a:pPr lvl="1"/>
            <a:r>
              <a:rPr lang="nl-BE" sz="2000" dirty="0" smtClean="0"/>
              <a:t>		AANBOD		INSPIREREN</a:t>
            </a:r>
            <a:br>
              <a:rPr lang="nl-BE" sz="2000" dirty="0" smtClean="0"/>
            </a:br>
            <a:r>
              <a:rPr lang="nl-BE" sz="2000" dirty="0" smtClean="0"/>
              <a:t>					- </a:t>
            </a:r>
            <a:r>
              <a:rPr lang="nl-BE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nl-BE" sz="2000" dirty="0" smtClean="0"/>
              <a:t> !! (info) =&gt; verkoop</a:t>
            </a:r>
            <a:br>
              <a:rPr lang="nl-BE" sz="2000" dirty="0" smtClean="0"/>
            </a:br>
            <a:r>
              <a:rPr lang="nl-BE" sz="2000" dirty="0" smtClean="0"/>
              <a:t>					- beeld</a:t>
            </a:r>
            <a:br>
              <a:rPr lang="nl-BE" sz="2000" dirty="0" smtClean="0"/>
            </a:br>
            <a:r>
              <a:rPr lang="nl-BE" sz="2000" dirty="0" smtClean="0"/>
              <a:t> 					- verhaal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73B58-BAE4-43DF-90B7-690E2650233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70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dirty="0" smtClean="0"/>
              <a:t>25%-30% gaat in op </a:t>
            </a:r>
            <a:r>
              <a:rPr lang="nl-B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leveranciersacties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73B58-BAE4-43DF-90B7-690E2650233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13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nl-BE" sz="1200" dirty="0" smtClean="0"/>
              <a:t> zijn een meerwaarde, klanten kijken ernaar uit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73B58-BAE4-43DF-90B7-690E2650233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10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73B58-BAE4-43DF-90B7-690E2650233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10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73B58-BAE4-43DF-90B7-690E2650233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24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GO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931790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9056" y="2958269"/>
            <a:ext cx="8165888" cy="11531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err="1" smtClean="0"/>
              <a:t>Titelslide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867894"/>
            <a:ext cx="1809545" cy="4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851670"/>
            <a:ext cx="3888432" cy="9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GO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652120" y="0"/>
            <a:ext cx="324036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11565" y="411510"/>
            <a:ext cx="2910241" cy="3960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err="1" smtClean="0"/>
              <a:t>Titelslide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261" y="4515966"/>
            <a:ext cx="1809545" cy="4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GO Tussen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680474"/>
            <a:ext cx="4860032" cy="446302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411163"/>
            <a:ext cx="4032250" cy="288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11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el en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1276350"/>
            <a:ext cx="7632700" cy="34559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Tx/>
              <a:buBlip>
                <a:blip r:embed="rId3"/>
              </a:buBlip>
              <a:defRPr sz="2400"/>
            </a:lvl1pPr>
            <a:lvl2pPr marL="266700" indent="-200025"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447675" indent="-180975">
              <a:buClr>
                <a:schemeClr val="tx2"/>
              </a:buClr>
              <a:buFont typeface="Arial" pitchFamily="34" charset="0"/>
              <a:buChar char="•"/>
              <a:defRPr sz="1800"/>
            </a:lvl3pPr>
            <a:lvl4pPr marL="714375" indent="-171450">
              <a:buClr>
                <a:schemeClr val="tx2"/>
              </a:buClr>
              <a:buFont typeface="Arial" pitchFamily="34" charset="0"/>
              <a:buChar char="•"/>
              <a:defRPr sz="1600"/>
            </a:lvl4pPr>
            <a:lvl5pPr marL="895350" indent="-180975">
              <a:buClr>
                <a:schemeClr val="tx2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11163"/>
            <a:ext cx="7632700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Titel</a:t>
            </a:r>
            <a:r>
              <a:rPr lang="en-US" dirty="0" smtClean="0"/>
              <a:t> 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29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el, grafiek en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11163"/>
            <a:ext cx="7632700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+mj-lt"/>
                <a:cs typeface="Roboto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Titel</a:t>
            </a:r>
            <a:r>
              <a:rPr lang="en-US" dirty="0" smtClean="0"/>
              <a:t> slide</a:t>
            </a:r>
            <a:endParaRPr lang="nl-B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0" y="1347788"/>
            <a:ext cx="3529013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Roboto Black"/>
                <a:cs typeface="Roboto Black"/>
              </a:defRPr>
            </a:lvl1pPr>
          </a:lstStyle>
          <a:p>
            <a:r>
              <a:rPr lang="nl-BE" dirty="0" smtClean="0"/>
              <a:t>Chart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0" y="1347788"/>
            <a:ext cx="3816350" cy="33845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Tx/>
              <a:buBlip>
                <a:blip r:embed="rId3"/>
              </a:buBlip>
              <a:defRPr sz="2400" b="0" i="0">
                <a:latin typeface="+mn-lt"/>
                <a:cs typeface="Roboto Regular"/>
              </a:defRPr>
            </a:lvl1pPr>
            <a:lvl2pPr marL="200025" indent="-200025">
              <a:buClr>
                <a:schemeClr val="tx2"/>
              </a:buClr>
              <a:buFont typeface="Arial" pitchFamily="34" charset="0"/>
              <a:buChar char="•"/>
              <a:defRPr sz="2000" b="0" i="0">
                <a:latin typeface="+mn-lt"/>
                <a:cs typeface="Roboto Regular"/>
              </a:defRPr>
            </a:lvl2pPr>
            <a:lvl3pPr marL="228600" indent="-228600">
              <a:buClr>
                <a:schemeClr val="tx2"/>
              </a:buClr>
              <a:buFont typeface="Arial" pitchFamily="34" charset="0"/>
              <a:buChar char="•"/>
              <a:defRPr sz="1800" b="0" i="0">
                <a:latin typeface="+mn-lt"/>
                <a:cs typeface="Roboto Regular"/>
              </a:defRPr>
            </a:lvl3pPr>
            <a:lvl4pPr marL="228600" indent="-228600">
              <a:buClr>
                <a:schemeClr val="tx2"/>
              </a:buClr>
              <a:buFont typeface="Arial" pitchFamily="34" charset="0"/>
              <a:buChar char="•"/>
              <a:defRPr sz="1600" b="0" i="0">
                <a:latin typeface="+mn-lt"/>
                <a:cs typeface="Roboto Regular"/>
              </a:defRPr>
            </a:lvl4pPr>
            <a:lvl5pPr marL="228600" indent="-228600">
              <a:buClr>
                <a:schemeClr val="tx2"/>
              </a:buClr>
              <a:buFont typeface="Arial" pitchFamily="34" charset="0"/>
              <a:buChar char="•"/>
              <a:defRPr sz="1600" b="0" i="0">
                <a:latin typeface="+mn-lt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05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eeld en informati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9552" y="268288"/>
            <a:ext cx="2519363" cy="38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op de </a:t>
            </a:r>
            <a:r>
              <a:rPr lang="en-US" dirty="0" err="1" smtClean="0"/>
              <a:t>picto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4371975"/>
            <a:ext cx="5976664" cy="5540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Tekstvak</a:t>
            </a:r>
            <a:endParaRPr lang="nl-B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3219822"/>
            <a:ext cx="2520280" cy="576064"/>
          </a:xfrm>
          <a:prstGeom prst="rect">
            <a:avLst/>
          </a:prstGeom>
          <a:solidFill>
            <a:schemeClr val="bg2">
              <a:alpha val="89000"/>
            </a:schemeClr>
          </a:solidFill>
        </p:spPr>
        <p:txBody>
          <a:bodyPr anchor="ctr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info</a:t>
            </a:r>
            <a:endParaRPr lang="nl-BE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348781" y="267494"/>
            <a:ext cx="2519363" cy="38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op de </a:t>
            </a:r>
            <a:r>
              <a:rPr lang="en-US" dirty="0" err="1" smtClean="0"/>
              <a:t>picto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56176" y="267494"/>
            <a:ext cx="2519363" cy="38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op de </a:t>
            </a:r>
            <a:r>
              <a:rPr lang="en-US" dirty="0" err="1" smtClean="0"/>
              <a:t>picto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47864" y="3219822"/>
            <a:ext cx="2520280" cy="576064"/>
          </a:xfrm>
          <a:prstGeom prst="rect">
            <a:avLst/>
          </a:prstGeom>
          <a:solidFill>
            <a:schemeClr val="bg2">
              <a:alpha val="89000"/>
            </a:schemeClr>
          </a:solidFill>
        </p:spPr>
        <p:txBody>
          <a:bodyPr anchor="ctr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info</a:t>
            </a:r>
            <a:endParaRPr lang="nl-BE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56176" y="3219822"/>
            <a:ext cx="2520280" cy="576064"/>
          </a:xfrm>
          <a:prstGeom prst="rect">
            <a:avLst/>
          </a:prstGeom>
          <a:solidFill>
            <a:schemeClr val="bg2">
              <a:alpha val="89000"/>
            </a:schemeClr>
          </a:solidFill>
        </p:spPr>
        <p:txBody>
          <a:bodyPr anchor="ctr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info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60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eeld en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21438" y="267494"/>
            <a:ext cx="2478087" cy="3794919"/>
          </a:xfrm>
          <a:prstGeom prst="rect">
            <a:avLst/>
          </a:prstGeom>
        </p:spPr>
        <p:txBody>
          <a:bodyPr anchor="b"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tekstvak</a:t>
            </a:r>
            <a:endParaRPr lang="nl-B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39750" y="267494"/>
            <a:ext cx="2519363" cy="38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op de </a:t>
            </a:r>
            <a:r>
              <a:rPr lang="en-US" dirty="0" err="1" smtClean="0"/>
              <a:t>picto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267494"/>
            <a:ext cx="2519363" cy="38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op de </a:t>
            </a:r>
            <a:r>
              <a:rPr lang="en-US" dirty="0" err="1" smtClean="0"/>
              <a:t>picto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eeld, titel en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21438" y="987574"/>
            <a:ext cx="2478087" cy="3074839"/>
          </a:xfrm>
          <a:prstGeom prst="rect">
            <a:avLst/>
          </a:prstGeom>
        </p:spPr>
        <p:txBody>
          <a:bodyPr anchor="t"/>
          <a:lstStyle>
            <a:lvl1pPr marL="263525" indent="-263525">
              <a:spcBef>
                <a:spcPts val="1800"/>
              </a:spcBef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Tekstvak</a:t>
            </a:r>
            <a:endParaRPr lang="en-US" dirty="0" smtClean="0"/>
          </a:p>
          <a:p>
            <a:pPr lvl="0"/>
            <a:r>
              <a:rPr lang="en-US" dirty="0" err="1" smtClean="0"/>
              <a:t>Opsomming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412260" y="277813"/>
            <a:ext cx="2484437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 b="1">
                <a:solidFill>
                  <a:schemeClr val="tx2"/>
                </a:solidFill>
              </a:defRPr>
            </a:lvl2pPr>
            <a:lvl3pPr marL="914400" indent="0">
              <a:buNone/>
              <a:defRPr b="1">
                <a:solidFill>
                  <a:schemeClr val="tx2"/>
                </a:solidFill>
              </a:defRPr>
            </a:lvl3pPr>
            <a:lvl4pPr marL="1371600" indent="0">
              <a:buNone/>
              <a:defRPr b="1">
                <a:solidFill>
                  <a:schemeClr val="tx2"/>
                </a:solidFill>
              </a:defRPr>
            </a:lvl4pPr>
            <a:lvl5pPr marL="1828800" indent="0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 smtClean="0"/>
              <a:t>Titel</a:t>
            </a:r>
            <a:endParaRPr lang="nl-BE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39750" y="267494"/>
            <a:ext cx="2519363" cy="38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op de </a:t>
            </a:r>
            <a:r>
              <a:rPr lang="en-US" dirty="0" err="1" smtClean="0"/>
              <a:t>picto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1880" y="267494"/>
            <a:ext cx="2519363" cy="38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op de </a:t>
            </a:r>
            <a:r>
              <a:rPr lang="en-US" dirty="0" err="1" smtClean="0"/>
              <a:t>picto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371950"/>
            <a:ext cx="2123728" cy="553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916" y="1851670"/>
            <a:ext cx="3798168" cy="8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3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11" Type="http://schemas.openxmlformats.org/officeDocument/2006/relationships/hyperlink" Target="https://www.bioplanet.be/wps/portal/bioplanet/nl/home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jPj8nx3-rWAhWNalAKHbkVAWgQjRwIBw&amp;url=http://www.gondola.be/nl/content/nielsen-private-label-discounters-winnen-terrein-75338&amp;psig=AOvVaw2vkdPZ-kDqKstGG_v1P7Cg&amp;ust=1507886168857925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https://www.google.be/url?sa=i&amp;rct=j&amp;q=&amp;esrc=s&amp;source=images&amp;cd=&amp;cad=rja&amp;uact=8&amp;ved=0ahUKEwjV4Ord4erWAhVLEVAKHWwRCAgQjRwIBw&amp;url=https://shopfloorbelgium.wordpress.com/2010/09/&amp;psig=AOvVaw030zZcWXqzuz70MQ_PLtO_&amp;ust=1507886268854175" TargetMode="Externa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4000" dirty="0" smtClean="0"/>
              <a:t>Collect&amp;Go – FEVIA 19/10/2017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3480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11163"/>
            <a:ext cx="7632700" cy="720725"/>
          </a:xfrm>
        </p:spPr>
        <p:txBody>
          <a:bodyPr/>
          <a:lstStyle/>
          <a:p>
            <a:r>
              <a:rPr lang="nl-BE" dirty="0" smtClean="0"/>
              <a:t>Maaltijdbox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"/>
          <a:stretch/>
        </p:blipFill>
        <p:spPr bwMode="auto">
          <a:xfrm>
            <a:off x="2339752" y="339502"/>
            <a:ext cx="67524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31790"/>
            <a:ext cx="3419743" cy="19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2764"/>
            <a:ext cx="3384376" cy="195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3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7614"/>
            <a:ext cx="803881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107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6" y="1286967"/>
            <a:ext cx="1238250" cy="639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46" y="2648327"/>
            <a:ext cx="1100927" cy="50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4" y="1319113"/>
            <a:ext cx="1570673" cy="528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" y="1008289"/>
            <a:ext cx="1529080" cy="42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50" y="4191781"/>
            <a:ext cx="1493138" cy="90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1"/>
          <p:cNvSpPr txBox="1"/>
          <p:nvPr/>
        </p:nvSpPr>
        <p:spPr>
          <a:xfrm>
            <a:off x="76261" y="1826796"/>
            <a:ext cx="1524000" cy="414338"/>
          </a:xfrm>
          <a:prstGeom prst="rect">
            <a:avLst/>
          </a:prstGeom>
          <a:solidFill>
            <a:schemeClr val="lt1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 dirty="0">
                <a:solidFill>
                  <a:srgbClr val="808080"/>
                </a:solidFill>
                <a:effectLst/>
                <a:ea typeface="Calibri"/>
                <a:cs typeface="Times New Roman"/>
              </a:rPr>
              <a:t>Online bestelling klant via de </a:t>
            </a:r>
            <a:r>
              <a:rPr lang="nl-BE" sz="1100" b="1" dirty="0" err="1">
                <a:solidFill>
                  <a:srgbClr val="808080"/>
                </a:solidFill>
                <a:effectLst/>
                <a:ea typeface="Calibri"/>
                <a:cs typeface="Times New Roman"/>
              </a:rPr>
              <a:t>app</a:t>
            </a:r>
            <a:r>
              <a:rPr lang="nl-BE" sz="1100" b="1" dirty="0">
                <a:solidFill>
                  <a:srgbClr val="808080"/>
                </a:solidFill>
                <a:effectLst/>
                <a:ea typeface="Calibri"/>
                <a:cs typeface="Times New Roman"/>
              </a:rPr>
              <a:t> / website</a:t>
            </a:r>
            <a:endParaRPr lang="nl-BE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 dirty="0">
                <a:solidFill>
                  <a:srgbClr val="808080"/>
                </a:solidFill>
                <a:effectLst/>
                <a:ea typeface="Calibri"/>
                <a:cs typeface="Times New Roman"/>
              </a:rPr>
              <a:t> </a:t>
            </a:r>
            <a:endParaRPr lang="nl-BE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2171700" y="1426270"/>
            <a:ext cx="1885950" cy="392906"/>
          </a:xfrm>
          <a:prstGeom prst="rect">
            <a:avLst/>
          </a:prstGeom>
          <a:solidFill>
            <a:schemeClr val="lt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 dirty="0">
                <a:solidFill>
                  <a:srgbClr val="7F7F7F"/>
                </a:solidFill>
                <a:effectLst/>
                <a:ea typeface="Calibri"/>
                <a:cs typeface="Times New Roman"/>
              </a:rPr>
              <a:t>Datum / </a:t>
            </a:r>
            <a:r>
              <a:rPr lang="nl-BE" sz="1100" b="1" dirty="0" smtClean="0">
                <a:solidFill>
                  <a:srgbClr val="7F7F7F"/>
                </a:solidFill>
                <a:effectLst/>
                <a:ea typeface="Calibri"/>
                <a:cs typeface="Times New Roman"/>
              </a:rPr>
              <a:t>tijdvak </a:t>
            </a:r>
            <a:r>
              <a:rPr lang="nl-BE" sz="1100" b="1" dirty="0">
                <a:solidFill>
                  <a:srgbClr val="7F7F7F"/>
                </a:solidFill>
                <a:effectLst/>
                <a:ea typeface="Calibri"/>
                <a:cs typeface="Times New Roman"/>
              </a:rPr>
              <a:t>+ afhaalpunt kiezen</a:t>
            </a:r>
            <a:endParaRPr lang="nl-BE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2152650" y="2319715"/>
            <a:ext cx="1885950" cy="228600"/>
          </a:xfrm>
          <a:prstGeom prst="rect">
            <a:avLst/>
          </a:prstGeom>
          <a:solidFill>
            <a:schemeClr val="lt1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>
                <a:solidFill>
                  <a:srgbClr val="808080"/>
                </a:solidFill>
                <a:effectLst/>
                <a:ea typeface="Calibri"/>
                <a:cs typeface="Times New Roman"/>
              </a:rPr>
              <a:t>Reservatie doorsturen</a:t>
            </a:r>
            <a:endParaRPr lang="nl-BE" sz="1100">
              <a:effectLst/>
              <a:ea typeface="Calibri"/>
              <a:cs typeface="Times New Roman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2171700" y="1969671"/>
            <a:ext cx="1885950" cy="200025"/>
          </a:xfrm>
          <a:prstGeom prst="rect">
            <a:avLst/>
          </a:prstGeom>
          <a:solidFill>
            <a:schemeClr val="lt1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 dirty="0">
                <a:solidFill>
                  <a:srgbClr val="808080"/>
                </a:solidFill>
                <a:effectLst/>
                <a:ea typeface="Calibri"/>
                <a:cs typeface="Times New Roman"/>
              </a:rPr>
              <a:t>Winkelmandje vullen</a:t>
            </a:r>
            <a:endParaRPr lang="nl-BE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06861" y="1615084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06861" y="2069401"/>
            <a:ext cx="4000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Arrow Connector 14"/>
          <p:cNvCxnSpPr/>
          <p:nvPr/>
        </p:nvCxnSpPr>
        <p:spPr>
          <a:xfrm>
            <a:off x="1685925" y="2422698"/>
            <a:ext cx="4000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15"/>
          <p:cNvCxnSpPr/>
          <p:nvPr/>
        </p:nvCxnSpPr>
        <p:spPr>
          <a:xfrm>
            <a:off x="4162425" y="1600655"/>
            <a:ext cx="4000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Arrow Connector 16"/>
          <p:cNvCxnSpPr/>
          <p:nvPr/>
        </p:nvCxnSpPr>
        <p:spPr>
          <a:xfrm>
            <a:off x="4113008" y="2422698"/>
            <a:ext cx="4000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>
          <a:xfrm flipH="1">
            <a:off x="6668692" y="1883946"/>
            <a:ext cx="984700" cy="216766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40" y="3037989"/>
            <a:ext cx="1176683" cy="44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2" name="Straight Arrow Connector 21"/>
          <p:cNvCxnSpPr/>
          <p:nvPr/>
        </p:nvCxnSpPr>
        <p:spPr>
          <a:xfrm>
            <a:off x="4162425" y="2069401"/>
            <a:ext cx="4000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Text Box 22"/>
          <p:cNvSpPr txBox="1"/>
          <p:nvPr/>
        </p:nvSpPr>
        <p:spPr>
          <a:xfrm>
            <a:off x="5553075" y="1060752"/>
            <a:ext cx="1676400" cy="20716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 dirty="0">
                <a:solidFill>
                  <a:srgbClr val="F79646"/>
                </a:solidFill>
                <a:effectLst/>
                <a:ea typeface="Calibri"/>
                <a:cs typeface="Times New Roman"/>
              </a:rPr>
              <a:t>WINKEL</a:t>
            </a:r>
            <a:endParaRPr lang="nl-BE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753100" y="3541297"/>
            <a:ext cx="1038225" cy="16430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>
                <a:solidFill>
                  <a:srgbClr val="0587C7"/>
                </a:solidFill>
                <a:effectLst/>
                <a:ea typeface="Calibri"/>
                <a:cs typeface="Times New Roman"/>
              </a:rPr>
              <a:t>RCDC</a:t>
            </a:r>
            <a:endParaRPr lang="nl-BE" sz="1100">
              <a:effectLst/>
              <a:ea typeface="Calibri"/>
              <a:cs typeface="Times New Roman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496175" y="1089327"/>
            <a:ext cx="1543050" cy="18573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1100" b="1" dirty="0">
                <a:solidFill>
                  <a:srgbClr val="0587C7"/>
                </a:solidFill>
                <a:effectLst/>
                <a:ea typeface="Calibri"/>
                <a:cs typeface="Times New Roman"/>
              </a:rPr>
              <a:t>AFHAALPUNT  WINKEL</a:t>
            </a:r>
            <a:endParaRPr lang="nl-BE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619522" y="2448302"/>
            <a:ext cx="1323975" cy="2000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1100" b="1" dirty="0">
                <a:solidFill>
                  <a:srgbClr val="0587C7"/>
                </a:solidFill>
                <a:effectLst/>
                <a:ea typeface="Calibri"/>
                <a:cs typeface="Times New Roman"/>
              </a:rPr>
              <a:t>STANDALONE</a:t>
            </a:r>
            <a:endParaRPr lang="nl-BE" sz="1100" dirty="0">
              <a:effectLst/>
              <a:ea typeface="Calibri"/>
              <a:cs typeface="Times New Roman"/>
            </a:endParaRPr>
          </a:p>
        </p:txBody>
      </p:sp>
      <p:sp>
        <p:nvSpPr>
          <p:cNvPr id="28" name="Text Box 26"/>
          <p:cNvSpPr txBox="1"/>
          <p:nvPr/>
        </p:nvSpPr>
        <p:spPr>
          <a:xfrm>
            <a:off x="4639518" y="1883946"/>
            <a:ext cx="662930" cy="371475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2000" dirty="0" smtClean="0">
                <a:effectLst/>
                <a:ea typeface="Calibri"/>
                <a:cs typeface="Times New Roman"/>
              </a:rPr>
              <a:t>ODP</a:t>
            </a:r>
            <a:endParaRPr lang="nl-BE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148065" y="1608436"/>
            <a:ext cx="344041" cy="2107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>
            <a:off x="5243272" y="2309090"/>
            <a:ext cx="366319" cy="23922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1848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3562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77" y="2732887"/>
            <a:ext cx="1303190" cy="610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6787223" y="3457392"/>
            <a:ext cx="984699" cy="84869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5" name="Picture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08" y="3778241"/>
            <a:ext cx="724535" cy="546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4" descr="Colruy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3" y="3456931"/>
            <a:ext cx="1359898" cy="3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BIO Planet">
            <a:hlinkClick r:id="rId11" tooltip="BIO Planet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2" y="4139228"/>
            <a:ext cx="1146909" cy="5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Placeholder 1"/>
          <p:cNvSpPr txBox="1">
            <a:spLocks/>
          </p:cNvSpPr>
          <p:nvPr/>
        </p:nvSpPr>
        <p:spPr>
          <a:xfrm>
            <a:off x="35496" y="411510"/>
            <a:ext cx="7632700" cy="7207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b="1" dirty="0" smtClean="0">
                <a:solidFill>
                  <a:schemeClr val="tx2"/>
                </a:solidFill>
              </a:rPr>
              <a:t>Wat is Collect&amp;Go?</a:t>
            </a:r>
            <a:endParaRPr lang="nl-BE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11163"/>
            <a:ext cx="7632700" cy="720725"/>
          </a:xfrm>
        </p:spPr>
        <p:txBody>
          <a:bodyPr/>
          <a:lstStyle/>
          <a:p>
            <a:r>
              <a:rPr lang="nl-BE" dirty="0" smtClean="0"/>
              <a:t>Beleving is anders</a:t>
            </a:r>
            <a:endParaRPr lang="nl-BE" dirty="0"/>
          </a:p>
        </p:txBody>
      </p:sp>
      <p:pic>
        <p:nvPicPr>
          <p:cNvPr id="2050" name="Picture 2" descr="Afbeeldingsresultaat voor colruyt winkel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18318"/>
          <a:stretch/>
        </p:blipFill>
        <p:spPr bwMode="auto">
          <a:xfrm>
            <a:off x="5199952" y="196132"/>
            <a:ext cx="3927999" cy="25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olruyt  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8"/>
          <a:stretch/>
        </p:blipFill>
        <p:spPr bwMode="auto">
          <a:xfrm>
            <a:off x="5199952" y="2757242"/>
            <a:ext cx="3927999" cy="23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7"/>
          <a:srcRect l="51322" t="10634" r="9404"/>
          <a:stretch/>
        </p:blipFill>
        <p:spPr bwMode="auto">
          <a:xfrm>
            <a:off x="2307" y="1131590"/>
            <a:ext cx="5073749" cy="3347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20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11163"/>
            <a:ext cx="7632700" cy="720725"/>
          </a:xfrm>
        </p:spPr>
        <p:txBody>
          <a:bodyPr/>
          <a:lstStyle/>
          <a:p>
            <a:r>
              <a:rPr lang="nl-BE" dirty="0" smtClean="0"/>
              <a:t>Consument in the lead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7574"/>
            <a:ext cx="8002748" cy="34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11163"/>
            <a:ext cx="7632700" cy="720725"/>
          </a:xfrm>
        </p:spPr>
        <p:txBody>
          <a:bodyPr/>
          <a:lstStyle/>
          <a:p>
            <a:r>
              <a:rPr lang="nl-BE" dirty="0" smtClean="0"/>
              <a:t>Digitale beleving</a:t>
            </a:r>
            <a:endParaRPr lang="nl-BE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t="9572" r="58447" b="34005"/>
          <a:stretch/>
        </p:blipFill>
        <p:spPr bwMode="auto">
          <a:xfrm>
            <a:off x="395536" y="915567"/>
            <a:ext cx="5505201" cy="2248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t="13098" r="58447" b="34509"/>
          <a:stretch/>
        </p:blipFill>
        <p:spPr bwMode="auto">
          <a:xfrm>
            <a:off x="3779912" y="2859782"/>
            <a:ext cx="5364088" cy="2283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1956" y="1563638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Inspireren…. 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9220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11163"/>
            <a:ext cx="7632700" cy="720725"/>
          </a:xfrm>
        </p:spPr>
        <p:txBody>
          <a:bodyPr/>
          <a:lstStyle/>
          <a:p>
            <a:r>
              <a:rPr lang="nl-BE" dirty="0" smtClean="0"/>
              <a:t>Digitale beleving</a:t>
            </a:r>
            <a:endParaRPr lang="nl-BE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4004" t="14665" r="14322" b="2755"/>
          <a:stretch/>
        </p:blipFill>
        <p:spPr bwMode="auto">
          <a:xfrm>
            <a:off x="4788024" y="119495"/>
            <a:ext cx="4267200" cy="5024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0057"/>
            <a:ext cx="2232248" cy="397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964579"/>
            <a:ext cx="2267744" cy="24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11163"/>
            <a:ext cx="7632700" cy="720725"/>
          </a:xfrm>
        </p:spPr>
        <p:txBody>
          <a:bodyPr/>
          <a:lstStyle/>
          <a:p>
            <a:r>
              <a:rPr lang="nl-BE" dirty="0" smtClean="0"/>
              <a:t>Leveranciersacties</a:t>
            </a:r>
            <a:endParaRPr lang="nl-BE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3308" t="16375" r="13188" b="5773"/>
          <a:stretch/>
        </p:blipFill>
        <p:spPr bwMode="auto">
          <a:xfrm>
            <a:off x="1115616" y="864096"/>
            <a:ext cx="5616624" cy="4227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0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11163"/>
            <a:ext cx="7632700" cy="720725"/>
          </a:xfrm>
        </p:spPr>
        <p:txBody>
          <a:bodyPr/>
          <a:lstStyle/>
          <a:p>
            <a:r>
              <a:rPr lang="nl-BE" dirty="0" smtClean="0"/>
              <a:t>Samples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/>
          <a:stretch/>
        </p:blipFill>
        <p:spPr>
          <a:xfrm>
            <a:off x="4674815" y="195486"/>
            <a:ext cx="4436466" cy="489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" y="1025674"/>
            <a:ext cx="1824872" cy="1706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2"/>
          <a:stretch/>
        </p:blipFill>
        <p:spPr>
          <a:xfrm>
            <a:off x="2915816" y="843558"/>
            <a:ext cx="1656184" cy="1995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" y="2078465"/>
            <a:ext cx="2126729" cy="2126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88" y="2997194"/>
            <a:ext cx="1575388" cy="2146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37" y="195486"/>
            <a:ext cx="750887" cy="1728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5" y="3141830"/>
            <a:ext cx="1715717" cy="20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GO_PPT_Template_1016_16-9">
  <a:themeElements>
    <a:clrScheme name="Collect&amp;Go Theme Colors">
      <a:dk1>
        <a:sysClr val="windowText" lastClr="000000"/>
      </a:dk1>
      <a:lt1>
        <a:sysClr val="window" lastClr="FFFFFF"/>
      </a:lt1>
      <a:dk2>
        <a:srgbClr val="0587C7"/>
      </a:dk2>
      <a:lt2>
        <a:srgbClr val="7F7F7F"/>
      </a:lt2>
      <a:accent1>
        <a:srgbClr val="0587C7"/>
      </a:accent1>
      <a:accent2>
        <a:srgbClr val="7F7F7F"/>
      </a:accent2>
      <a:accent3>
        <a:srgbClr val="0587C7"/>
      </a:accent3>
      <a:accent4>
        <a:srgbClr val="7F7F7F"/>
      </a:accent4>
      <a:accent5>
        <a:srgbClr val="0587C7"/>
      </a:accent5>
      <a:accent6>
        <a:srgbClr val="7F7F7F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COGO_PPT_Template_1016_16-9</Template>
  <TotalTime>828</TotalTime>
  <Words>78</Words>
  <Application>Microsoft Office PowerPoint</Application>
  <PresentationFormat>On-screen Show (16:9)</PresentationFormat>
  <Paragraphs>31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COGO_PPT_Template_1016_16-9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Colruyt Group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De Wolf</dc:creator>
  <cp:lastModifiedBy>Kathy De Wolf</cp:lastModifiedBy>
  <cp:revision>38</cp:revision>
  <cp:lastPrinted>2017-10-11T11:05:36Z</cp:lastPrinted>
  <dcterms:created xsi:type="dcterms:W3CDTF">2017-10-03T11:33:58Z</dcterms:created>
  <dcterms:modified xsi:type="dcterms:W3CDTF">2017-10-16T13:02:11Z</dcterms:modified>
</cp:coreProperties>
</file>