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70" r:id="rId4"/>
    <p:sldId id="271" r:id="rId5"/>
    <p:sldId id="273" r:id="rId6"/>
    <p:sldId id="274" r:id="rId7"/>
    <p:sldId id="275" r:id="rId8"/>
    <p:sldId id="276" r:id="rId9"/>
    <p:sldId id="272" r:id="rId10"/>
    <p:sldId id="277" r:id="rId11"/>
    <p:sldId id="278" r:id="rId12"/>
    <p:sldId id="279" r:id="rId13"/>
    <p:sldId id="280" r:id="rId14"/>
    <p:sldId id="281" r:id="rId15"/>
    <p:sldId id="268" r:id="rId16"/>
    <p:sldId id="267" r:id="rId17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9B994F-8A81-4D8B-80B6-AE41163E3B4A}" type="doc">
      <dgm:prSet loTypeId="urn:microsoft.com/office/officeart/2005/8/layout/matrix1" loCatId="matrix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nl-BE"/>
        </a:p>
      </dgm:t>
    </dgm:pt>
    <dgm:pt modelId="{68D5E18C-E0D8-450C-8CF5-23C37D9A1D28}">
      <dgm:prSet phldrT="[Text]" custT="1"/>
      <dgm:spPr/>
      <dgm:t>
        <a:bodyPr/>
        <a:lstStyle/>
        <a:p>
          <a:r>
            <a:rPr lang="nl-BE" sz="2000" b="1" dirty="0" err="1" smtClean="0">
              <a:solidFill>
                <a:schemeClr val="accent1"/>
              </a:solidFill>
            </a:rPr>
            <a:t>Belgian</a:t>
          </a:r>
          <a:r>
            <a:rPr lang="nl-BE" sz="2000" b="1" dirty="0" smtClean="0">
              <a:solidFill>
                <a:schemeClr val="accent1"/>
              </a:solidFill>
            </a:rPr>
            <a:t> </a:t>
          </a:r>
          <a:r>
            <a:rPr lang="nl-BE" sz="2000" b="1" dirty="0" err="1" smtClean="0">
              <a:solidFill>
                <a:schemeClr val="accent1"/>
              </a:solidFill>
            </a:rPr>
            <a:t>Food</a:t>
          </a:r>
          <a:r>
            <a:rPr lang="nl-BE" sz="2000" b="1" dirty="0" smtClean="0">
              <a:solidFill>
                <a:schemeClr val="accent1"/>
              </a:solidFill>
            </a:rPr>
            <a:t> </a:t>
          </a:r>
          <a:r>
            <a:rPr lang="nl-BE" sz="2000" b="1" dirty="0" err="1" smtClean="0">
              <a:solidFill>
                <a:schemeClr val="accent1"/>
              </a:solidFill>
            </a:rPr>
            <a:t>industry</a:t>
          </a:r>
          <a:endParaRPr lang="nl-BE" sz="2000" b="1" dirty="0">
            <a:solidFill>
              <a:schemeClr val="accent1"/>
            </a:solidFill>
          </a:endParaRPr>
        </a:p>
      </dgm:t>
    </dgm:pt>
    <dgm:pt modelId="{12D41376-CC33-41DE-963F-86FAD0DD65A0}" type="parTrans" cxnId="{08E3C9C8-D6CD-44BF-BE47-6CAF81B4A7EE}">
      <dgm:prSet/>
      <dgm:spPr/>
      <dgm:t>
        <a:bodyPr/>
        <a:lstStyle/>
        <a:p>
          <a:endParaRPr lang="nl-BE"/>
        </a:p>
      </dgm:t>
    </dgm:pt>
    <dgm:pt modelId="{069679C7-6E47-4F5F-ACA2-63D16C55C831}" type="sibTrans" cxnId="{08E3C9C8-D6CD-44BF-BE47-6CAF81B4A7EE}">
      <dgm:prSet/>
      <dgm:spPr/>
      <dgm:t>
        <a:bodyPr/>
        <a:lstStyle/>
        <a:p>
          <a:endParaRPr lang="nl-BE"/>
        </a:p>
      </dgm:t>
    </dgm:pt>
    <dgm:pt modelId="{207633EA-7E2C-4D1D-A288-23583322D958}">
      <dgm:prSet phldrT="[Text]" custT="1"/>
      <dgm:spPr/>
      <dgm:t>
        <a:bodyPr/>
        <a:lstStyle/>
        <a:p>
          <a:pPr algn="l"/>
          <a:endParaRPr lang="nl-BE" sz="1600" dirty="0">
            <a:solidFill>
              <a:srgbClr val="1F497D"/>
            </a:solidFill>
          </a:endParaRPr>
        </a:p>
      </dgm:t>
    </dgm:pt>
    <dgm:pt modelId="{C78BB487-9D65-4823-81ED-86420D8A02FC}" type="parTrans" cxnId="{4E9B9F0F-44EC-4F2E-9299-6F217A3B26C7}">
      <dgm:prSet/>
      <dgm:spPr/>
      <dgm:t>
        <a:bodyPr/>
        <a:lstStyle/>
        <a:p>
          <a:endParaRPr lang="nl-BE"/>
        </a:p>
      </dgm:t>
    </dgm:pt>
    <dgm:pt modelId="{3F11664E-11E7-408E-9532-5D78BC13CB73}" type="sibTrans" cxnId="{4E9B9F0F-44EC-4F2E-9299-6F217A3B26C7}">
      <dgm:prSet/>
      <dgm:spPr/>
      <dgm:t>
        <a:bodyPr/>
        <a:lstStyle/>
        <a:p>
          <a:endParaRPr lang="nl-BE"/>
        </a:p>
      </dgm:t>
    </dgm:pt>
    <dgm:pt modelId="{CC5FC75D-320B-4870-810A-EA0C359DA58E}">
      <dgm:prSet phldrT="[Text]" custT="1"/>
      <dgm:spPr/>
      <dgm:t>
        <a:bodyPr/>
        <a:lstStyle/>
        <a:p>
          <a:endParaRPr lang="nl-BE" sz="1200" dirty="0">
            <a:solidFill>
              <a:srgbClr val="1F497D"/>
            </a:solidFill>
          </a:endParaRPr>
        </a:p>
      </dgm:t>
    </dgm:pt>
    <dgm:pt modelId="{78F4ADAA-BFD5-4FD6-BFC3-E58B10454EF4}" type="parTrans" cxnId="{FB207D8D-CF8D-41C1-9470-08855A64EE7C}">
      <dgm:prSet/>
      <dgm:spPr/>
      <dgm:t>
        <a:bodyPr/>
        <a:lstStyle/>
        <a:p>
          <a:endParaRPr lang="nl-BE"/>
        </a:p>
      </dgm:t>
    </dgm:pt>
    <dgm:pt modelId="{AB47DC39-E2F4-433F-80B0-5D15E986153D}" type="sibTrans" cxnId="{FB207D8D-CF8D-41C1-9470-08855A64EE7C}">
      <dgm:prSet/>
      <dgm:spPr/>
      <dgm:t>
        <a:bodyPr/>
        <a:lstStyle/>
        <a:p>
          <a:endParaRPr lang="nl-BE"/>
        </a:p>
      </dgm:t>
    </dgm:pt>
    <dgm:pt modelId="{55F2CB6D-6285-45BD-B853-2C02960352E9}">
      <dgm:prSet phldrT="[Text]" custT="1"/>
      <dgm:spPr/>
      <dgm:t>
        <a:bodyPr/>
        <a:lstStyle/>
        <a:p>
          <a:endParaRPr lang="nl-BE" sz="1200" dirty="0">
            <a:solidFill>
              <a:srgbClr val="1F497D"/>
            </a:solidFill>
          </a:endParaRPr>
        </a:p>
      </dgm:t>
    </dgm:pt>
    <dgm:pt modelId="{336E21E2-4989-4CF4-B9C2-A1DF79741DAD}" type="parTrans" cxnId="{4869BAA4-FB2F-48CC-B930-0E0D210999F6}">
      <dgm:prSet/>
      <dgm:spPr/>
      <dgm:t>
        <a:bodyPr/>
        <a:lstStyle/>
        <a:p>
          <a:endParaRPr lang="nl-BE"/>
        </a:p>
      </dgm:t>
    </dgm:pt>
    <dgm:pt modelId="{9787ED6D-9E91-4DEA-BFEE-D31443931037}" type="sibTrans" cxnId="{4869BAA4-FB2F-48CC-B930-0E0D210999F6}">
      <dgm:prSet/>
      <dgm:spPr/>
      <dgm:t>
        <a:bodyPr/>
        <a:lstStyle/>
        <a:p>
          <a:endParaRPr lang="nl-BE"/>
        </a:p>
      </dgm:t>
    </dgm:pt>
    <dgm:pt modelId="{92B1B4DB-2BF3-4A11-AB68-9064A7C74244}">
      <dgm:prSet phldrT="[Text]" custT="1"/>
      <dgm:spPr/>
      <dgm:t>
        <a:bodyPr/>
        <a:lstStyle/>
        <a:p>
          <a:endParaRPr lang="nl-BE" sz="1200" dirty="0"/>
        </a:p>
      </dgm:t>
    </dgm:pt>
    <dgm:pt modelId="{710207E8-F4E6-41F2-87EF-4489D6786E34}" type="parTrans" cxnId="{50EE7294-05E0-41F3-AE95-51CE2D307180}">
      <dgm:prSet/>
      <dgm:spPr/>
      <dgm:t>
        <a:bodyPr/>
        <a:lstStyle/>
        <a:p>
          <a:endParaRPr lang="nl-BE"/>
        </a:p>
      </dgm:t>
    </dgm:pt>
    <dgm:pt modelId="{776FB0A3-54D7-4C48-9598-422BA4887A03}" type="sibTrans" cxnId="{50EE7294-05E0-41F3-AE95-51CE2D307180}">
      <dgm:prSet/>
      <dgm:spPr/>
      <dgm:t>
        <a:bodyPr/>
        <a:lstStyle/>
        <a:p>
          <a:endParaRPr lang="nl-BE"/>
        </a:p>
      </dgm:t>
    </dgm:pt>
    <dgm:pt modelId="{84DA4688-AA5B-413C-A27C-DE6F03B9FAEA}" type="pres">
      <dgm:prSet presAssocID="{A79B994F-8A81-4D8B-80B6-AE41163E3B4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BE"/>
        </a:p>
      </dgm:t>
    </dgm:pt>
    <dgm:pt modelId="{2F9B4A0E-9403-4C5D-9912-26A65A6F1672}" type="pres">
      <dgm:prSet presAssocID="{A79B994F-8A81-4D8B-80B6-AE41163E3B4A}" presName="matrix" presStyleCnt="0"/>
      <dgm:spPr/>
      <dgm:t>
        <a:bodyPr/>
        <a:lstStyle/>
        <a:p>
          <a:endParaRPr lang="nl-BE"/>
        </a:p>
      </dgm:t>
    </dgm:pt>
    <dgm:pt modelId="{C26149B5-C83B-41CF-BAAB-014ED8FB988B}" type="pres">
      <dgm:prSet presAssocID="{A79B994F-8A81-4D8B-80B6-AE41163E3B4A}" presName="tile1" presStyleLbl="node1" presStyleIdx="0" presStyleCnt="4"/>
      <dgm:spPr/>
      <dgm:t>
        <a:bodyPr/>
        <a:lstStyle/>
        <a:p>
          <a:endParaRPr lang="nl-BE"/>
        </a:p>
      </dgm:t>
    </dgm:pt>
    <dgm:pt modelId="{88284011-7F65-4F8D-9F89-0942D47466D9}" type="pres">
      <dgm:prSet presAssocID="{A79B994F-8A81-4D8B-80B6-AE41163E3B4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5706602-ACAC-48AE-9116-FD91C7AB45BA}" type="pres">
      <dgm:prSet presAssocID="{A79B994F-8A81-4D8B-80B6-AE41163E3B4A}" presName="tile2" presStyleLbl="node1" presStyleIdx="1" presStyleCnt="4"/>
      <dgm:spPr/>
      <dgm:t>
        <a:bodyPr/>
        <a:lstStyle/>
        <a:p>
          <a:endParaRPr lang="nl-BE"/>
        </a:p>
      </dgm:t>
    </dgm:pt>
    <dgm:pt modelId="{8B354811-3012-414C-AD7E-C031454BD0E5}" type="pres">
      <dgm:prSet presAssocID="{A79B994F-8A81-4D8B-80B6-AE41163E3B4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810D9A97-D004-4DBE-B93C-70CA7BB8338E}" type="pres">
      <dgm:prSet presAssocID="{A79B994F-8A81-4D8B-80B6-AE41163E3B4A}" presName="tile3" presStyleLbl="node1" presStyleIdx="2" presStyleCnt="4"/>
      <dgm:spPr/>
      <dgm:t>
        <a:bodyPr/>
        <a:lstStyle/>
        <a:p>
          <a:endParaRPr lang="nl-BE"/>
        </a:p>
      </dgm:t>
    </dgm:pt>
    <dgm:pt modelId="{24FA1619-AC3F-4D53-98D5-B47AB8E4B758}" type="pres">
      <dgm:prSet presAssocID="{A79B994F-8A81-4D8B-80B6-AE41163E3B4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EC327BFE-2C82-479E-8BA9-2229A0DF6A24}" type="pres">
      <dgm:prSet presAssocID="{A79B994F-8A81-4D8B-80B6-AE41163E3B4A}" presName="tile4" presStyleLbl="node1" presStyleIdx="3" presStyleCnt="4" custLinFactNeighborX="901"/>
      <dgm:spPr/>
      <dgm:t>
        <a:bodyPr/>
        <a:lstStyle/>
        <a:p>
          <a:endParaRPr lang="nl-BE"/>
        </a:p>
      </dgm:t>
    </dgm:pt>
    <dgm:pt modelId="{E1A2E97E-C6FB-4D17-BDB6-AF1F4524BE58}" type="pres">
      <dgm:prSet presAssocID="{A79B994F-8A81-4D8B-80B6-AE41163E3B4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425066F6-DF5A-4C80-90F2-107E59BF998E}" type="pres">
      <dgm:prSet presAssocID="{A79B994F-8A81-4D8B-80B6-AE41163E3B4A}" presName="centerTile" presStyleLbl="fgShp" presStyleIdx="0" presStyleCnt="1" custScaleX="81081">
        <dgm:presLayoutVars>
          <dgm:chMax val="0"/>
          <dgm:chPref val="0"/>
        </dgm:presLayoutVars>
      </dgm:prSet>
      <dgm:spPr/>
      <dgm:t>
        <a:bodyPr/>
        <a:lstStyle/>
        <a:p>
          <a:endParaRPr lang="nl-BE"/>
        </a:p>
      </dgm:t>
    </dgm:pt>
  </dgm:ptLst>
  <dgm:cxnLst>
    <dgm:cxn modelId="{836F52FE-CD8F-4423-A2ED-C847B73D009C}" type="presOf" srcId="{92B1B4DB-2BF3-4A11-AB68-9064A7C74244}" destId="{EC327BFE-2C82-479E-8BA9-2229A0DF6A24}" srcOrd="0" destOrd="0" presId="urn:microsoft.com/office/officeart/2005/8/layout/matrix1"/>
    <dgm:cxn modelId="{D6B84FEC-59A5-410B-880D-8FF3B87AAC10}" type="presOf" srcId="{68D5E18C-E0D8-450C-8CF5-23C37D9A1D28}" destId="{425066F6-DF5A-4C80-90F2-107E59BF998E}" srcOrd="0" destOrd="0" presId="urn:microsoft.com/office/officeart/2005/8/layout/matrix1"/>
    <dgm:cxn modelId="{9AD4E9A9-8952-474E-AFE5-35AF483335BD}" type="presOf" srcId="{A79B994F-8A81-4D8B-80B6-AE41163E3B4A}" destId="{84DA4688-AA5B-413C-A27C-DE6F03B9FAEA}" srcOrd="0" destOrd="0" presId="urn:microsoft.com/office/officeart/2005/8/layout/matrix1"/>
    <dgm:cxn modelId="{2E8310BD-6CD9-4F3B-9C55-79ABE42DBE8A}" type="presOf" srcId="{55F2CB6D-6285-45BD-B853-2C02960352E9}" destId="{810D9A97-D004-4DBE-B93C-70CA7BB8338E}" srcOrd="0" destOrd="0" presId="urn:microsoft.com/office/officeart/2005/8/layout/matrix1"/>
    <dgm:cxn modelId="{50EE7294-05E0-41F3-AE95-51CE2D307180}" srcId="{68D5E18C-E0D8-450C-8CF5-23C37D9A1D28}" destId="{92B1B4DB-2BF3-4A11-AB68-9064A7C74244}" srcOrd="3" destOrd="0" parTransId="{710207E8-F4E6-41F2-87EF-4489D6786E34}" sibTransId="{776FB0A3-54D7-4C48-9598-422BA4887A03}"/>
    <dgm:cxn modelId="{44F52BB9-1AF2-44F7-BE3C-58AD5B40E473}" type="presOf" srcId="{CC5FC75D-320B-4870-810A-EA0C359DA58E}" destId="{75706602-ACAC-48AE-9116-FD91C7AB45BA}" srcOrd="0" destOrd="0" presId="urn:microsoft.com/office/officeart/2005/8/layout/matrix1"/>
    <dgm:cxn modelId="{4869BAA4-FB2F-48CC-B930-0E0D210999F6}" srcId="{68D5E18C-E0D8-450C-8CF5-23C37D9A1D28}" destId="{55F2CB6D-6285-45BD-B853-2C02960352E9}" srcOrd="2" destOrd="0" parTransId="{336E21E2-4989-4CF4-B9C2-A1DF79741DAD}" sibTransId="{9787ED6D-9E91-4DEA-BFEE-D31443931037}"/>
    <dgm:cxn modelId="{D685E26C-5040-4755-8066-3BCA991A3AC1}" type="presOf" srcId="{92B1B4DB-2BF3-4A11-AB68-9064A7C74244}" destId="{E1A2E97E-C6FB-4D17-BDB6-AF1F4524BE58}" srcOrd="1" destOrd="0" presId="urn:microsoft.com/office/officeart/2005/8/layout/matrix1"/>
    <dgm:cxn modelId="{C5F468E8-5AFE-4547-B43A-90D3603A795F}" type="presOf" srcId="{55F2CB6D-6285-45BD-B853-2C02960352E9}" destId="{24FA1619-AC3F-4D53-98D5-B47AB8E4B758}" srcOrd="1" destOrd="0" presId="urn:microsoft.com/office/officeart/2005/8/layout/matrix1"/>
    <dgm:cxn modelId="{0C5FF5C2-BA66-40B9-883A-812F0E4B775F}" type="presOf" srcId="{207633EA-7E2C-4D1D-A288-23583322D958}" destId="{88284011-7F65-4F8D-9F89-0942D47466D9}" srcOrd="1" destOrd="0" presId="urn:microsoft.com/office/officeart/2005/8/layout/matrix1"/>
    <dgm:cxn modelId="{FB207D8D-CF8D-41C1-9470-08855A64EE7C}" srcId="{68D5E18C-E0D8-450C-8CF5-23C37D9A1D28}" destId="{CC5FC75D-320B-4870-810A-EA0C359DA58E}" srcOrd="1" destOrd="0" parTransId="{78F4ADAA-BFD5-4FD6-BFC3-E58B10454EF4}" sibTransId="{AB47DC39-E2F4-433F-80B0-5D15E986153D}"/>
    <dgm:cxn modelId="{4E9B9F0F-44EC-4F2E-9299-6F217A3B26C7}" srcId="{68D5E18C-E0D8-450C-8CF5-23C37D9A1D28}" destId="{207633EA-7E2C-4D1D-A288-23583322D958}" srcOrd="0" destOrd="0" parTransId="{C78BB487-9D65-4823-81ED-86420D8A02FC}" sibTransId="{3F11664E-11E7-408E-9532-5D78BC13CB73}"/>
    <dgm:cxn modelId="{8A47A1BF-A76A-4C41-9A69-825ADFE48BBA}" type="presOf" srcId="{CC5FC75D-320B-4870-810A-EA0C359DA58E}" destId="{8B354811-3012-414C-AD7E-C031454BD0E5}" srcOrd="1" destOrd="0" presId="urn:microsoft.com/office/officeart/2005/8/layout/matrix1"/>
    <dgm:cxn modelId="{08E3C9C8-D6CD-44BF-BE47-6CAF81B4A7EE}" srcId="{A79B994F-8A81-4D8B-80B6-AE41163E3B4A}" destId="{68D5E18C-E0D8-450C-8CF5-23C37D9A1D28}" srcOrd="0" destOrd="0" parTransId="{12D41376-CC33-41DE-963F-86FAD0DD65A0}" sibTransId="{069679C7-6E47-4F5F-ACA2-63D16C55C831}"/>
    <dgm:cxn modelId="{16F6DCE9-19DE-48C5-8E75-E6FC8EFC980A}" type="presOf" srcId="{207633EA-7E2C-4D1D-A288-23583322D958}" destId="{C26149B5-C83B-41CF-BAAB-014ED8FB988B}" srcOrd="0" destOrd="0" presId="urn:microsoft.com/office/officeart/2005/8/layout/matrix1"/>
    <dgm:cxn modelId="{6B88FF55-980A-41C3-96C4-A11DB007997B}" type="presParOf" srcId="{84DA4688-AA5B-413C-A27C-DE6F03B9FAEA}" destId="{2F9B4A0E-9403-4C5D-9912-26A65A6F1672}" srcOrd="0" destOrd="0" presId="urn:microsoft.com/office/officeart/2005/8/layout/matrix1"/>
    <dgm:cxn modelId="{A674A79B-EDE5-4C2B-BE11-7720466B439A}" type="presParOf" srcId="{2F9B4A0E-9403-4C5D-9912-26A65A6F1672}" destId="{C26149B5-C83B-41CF-BAAB-014ED8FB988B}" srcOrd="0" destOrd="0" presId="urn:microsoft.com/office/officeart/2005/8/layout/matrix1"/>
    <dgm:cxn modelId="{A5BDF62A-8378-4A4D-BB8D-5FABF0B3278D}" type="presParOf" srcId="{2F9B4A0E-9403-4C5D-9912-26A65A6F1672}" destId="{88284011-7F65-4F8D-9F89-0942D47466D9}" srcOrd="1" destOrd="0" presId="urn:microsoft.com/office/officeart/2005/8/layout/matrix1"/>
    <dgm:cxn modelId="{42458A0B-829F-4D6F-AA9D-68ABBF7633EB}" type="presParOf" srcId="{2F9B4A0E-9403-4C5D-9912-26A65A6F1672}" destId="{75706602-ACAC-48AE-9116-FD91C7AB45BA}" srcOrd="2" destOrd="0" presId="urn:microsoft.com/office/officeart/2005/8/layout/matrix1"/>
    <dgm:cxn modelId="{FEFE5080-E8CF-4DDE-8FF4-18247505F95E}" type="presParOf" srcId="{2F9B4A0E-9403-4C5D-9912-26A65A6F1672}" destId="{8B354811-3012-414C-AD7E-C031454BD0E5}" srcOrd="3" destOrd="0" presId="urn:microsoft.com/office/officeart/2005/8/layout/matrix1"/>
    <dgm:cxn modelId="{85EFFEC1-BB23-47F8-B319-E485ADA69C58}" type="presParOf" srcId="{2F9B4A0E-9403-4C5D-9912-26A65A6F1672}" destId="{810D9A97-D004-4DBE-B93C-70CA7BB8338E}" srcOrd="4" destOrd="0" presId="urn:microsoft.com/office/officeart/2005/8/layout/matrix1"/>
    <dgm:cxn modelId="{10DE4225-69DA-4D01-904F-19755E657555}" type="presParOf" srcId="{2F9B4A0E-9403-4C5D-9912-26A65A6F1672}" destId="{24FA1619-AC3F-4D53-98D5-B47AB8E4B758}" srcOrd="5" destOrd="0" presId="urn:microsoft.com/office/officeart/2005/8/layout/matrix1"/>
    <dgm:cxn modelId="{3076217A-047B-4430-A08C-FEDB9FED0A29}" type="presParOf" srcId="{2F9B4A0E-9403-4C5D-9912-26A65A6F1672}" destId="{EC327BFE-2C82-479E-8BA9-2229A0DF6A24}" srcOrd="6" destOrd="0" presId="urn:microsoft.com/office/officeart/2005/8/layout/matrix1"/>
    <dgm:cxn modelId="{281E0D61-A486-43D3-AF5B-4A4CECFEB435}" type="presParOf" srcId="{2F9B4A0E-9403-4C5D-9912-26A65A6F1672}" destId="{E1A2E97E-C6FB-4D17-BDB6-AF1F4524BE58}" srcOrd="7" destOrd="0" presId="urn:microsoft.com/office/officeart/2005/8/layout/matrix1"/>
    <dgm:cxn modelId="{FCBF091A-9601-4640-8B7B-07B7A8CDE536}" type="presParOf" srcId="{84DA4688-AA5B-413C-A27C-DE6F03B9FAEA}" destId="{425066F6-DF5A-4C80-90F2-107E59BF998E}" srcOrd="1" destOrd="0" presId="urn:microsoft.com/office/officeart/2005/8/layout/matrix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6149B5-C83B-41CF-BAAB-014ED8FB988B}">
      <dsp:nvSpPr>
        <dsp:cNvPr id="0" name=""/>
        <dsp:cNvSpPr/>
      </dsp:nvSpPr>
      <dsp:spPr>
        <a:xfrm rot="16200000">
          <a:off x="875115" y="-875115"/>
          <a:ext cx="2214578" cy="3964809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BE" sz="1600" kern="1200" dirty="0">
            <a:solidFill>
              <a:srgbClr val="1F497D"/>
            </a:solidFill>
          </a:endParaRPr>
        </a:p>
      </dsp:txBody>
      <dsp:txXfrm rot="5400000">
        <a:off x="-1" y="1"/>
        <a:ext cx="3964809" cy="1660933"/>
      </dsp:txXfrm>
    </dsp:sp>
    <dsp:sp modelId="{75706602-ACAC-48AE-9116-FD91C7AB45BA}">
      <dsp:nvSpPr>
        <dsp:cNvPr id="0" name=""/>
        <dsp:cNvSpPr/>
      </dsp:nvSpPr>
      <dsp:spPr>
        <a:xfrm>
          <a:off x="3964809" y="0"/>
          <a:ext cx="3964809" cy="2214578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BE" sz="1200" kern="1200" dirty="0">
            <a:solidFill>
              <a:srgbClr val="1F497D"/>
            </a:solidFill>
          </a:endParaRPr>
        </a:p>
      </dsp:txBody>
      <dsp:txXfrm>
        <a:off x="3964809" y="0"/>
        <a:ext cx="3964809" cy="1660933"/>
      </dsp:txXfrm>
    </dsp:sp>
    <dsp:sp modelId="{810D9A97-D004-4DBE-B93C-70CA7BB8338E}">
      <dsp:nvSpPr>
        <dsp:cNvPr id="0" name=""/>
        <dsp:cNvSpPr/>
      </dsp:nvSpPr>
      <dsp:spPr>
        <a:xfrm rot="10800000">
          <a:off x="0" y="2214578"/>
          <a:ext cx="3964809" cy="2214578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BE" sz="1200" kern="1200" dirty="0">
            <a:solidFill>
              <a:srgbClr val="1F497D"/>
            </a:solidFill>
          </a:endParaRPr>
        </a:p>
      </dsp:txBody>
      <dsp:txXfrm rot="10800000">
        <a:off x="0" y="2768222"/>
        <a:ext cx="3964809" cy="1660933"/>
      </dsp:txXfrm>
    </dsp:sp>
    <dsp:sp modelId="{EC327BFE-2C82-479E-8BA9-2229A0DF6A24}">
      <dsp:nvSpPr>
        <dsp:cNvPr id="0" name=""/>
        <dsp:cNvSpPr/>
      </dsp:nvSpPr>
      <dsp:spPr>
        <a:xfrm rot="5400000">
          <a:off x="4839924" y="1339462"/>
          <a:ext cx="2214578" cy="3964809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BE" sz="1200" kern="1200" dirty="0"/>
        </a:p>
      </dsp:txBody>
      <dsp:txXfrm rot="-5400000">
        <a:off x="3964808" y="2768222"/>
        <a:ext cx="3964809" cy="1660933"/>
      </dsp:txXfrm>
    </dsp:sp>
    <dsp:sp modelId="{425066F6-DF5A-4C80-90F2-107E59BF998E}">
      <dsp:nvSpPr>
        <dsp:cNvPr id="0" name=""/>
        <dsp:cNvSpPr/>
      </dsp:nvSpPr>
      <dsp:spPr>
        <a:xfrm>
          <a:off x="3000396" y="1660933"/>
          <a:ext cx="1928824" cy="1107289"/>
        </a:xfrm>
        <a:prstGeom prst="round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b="1" kern="1200" dirty="0" err="1" smtClean="0">
              <a:solidFill>
                <a:schemeClr val="accent1"/>
              </a:solidFill>
            </a:rPr>
            <a:t>Belgian</a:t>
          </a:r>
          <a:r>
            <a:rPr lang="nl-BE" sz="2000" b="1" kern="1200" dirty="0" smtClean="0">
              <a:solidFill>
                <a:schemeClr val="accent1"/>
              </a:solidFill>
            </a:rPr>
            <a:t> </a:t>
          </a:r>
          <a:r>
            <a:rPr lang="nl-BE" sz="2000" b="1" kern="1200" dirty="0" err="1" smtClean="0">
              <a:solidFill>
                <a:schemeClr val="accent1"/>
              </a:solidFill>
            </a:rPr>
            <a:t>Food</a:t>
          </a:r>
          <a:r>
            <a:rPr lang="nl-BE" sz="2000" b="1" kern="1200" dirty="0" smtClean="0">
              <a:solidFill>
                <a:schemeClr val="accent1"/>
              </a:solidFill>
            </a:rPr>
            <a:t> </a:t>
          </a:r>
          <a:r>
            <a:rPr lang="nl-BE" sz="2000" b="1" kern="1200" dirty="0" err="1" smtClean="0">
              <a:solidFill>
                <a:schemeClr val="accent1"/>
              </a:solidFill>
            </a:rPr>
            <a:t>industry</a:t>
          </a:r>
          <a:endParaRPr lang="nl-BE" sz="2000" b="1" kern="1200" dirty="0">
            <a:solidFill>
              <a:schemeClr val="accent1"/>
            </a:solidFill>
          </a:endParaRPr>
        </a:p>
      </dsp:txBody>
      <dsp:txXfrm>
        <a:off x="3054449" y="1714986"/>
        <a:ext cx="1820718" cy="999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titl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A72D-6B8A-4C4F-BEC0-0E73D5F5CD41}" type="datetimeFigureOut">
              <a:rPr lang="nl-BE" smtClean="0"/>
              <a:pPr/>
              <a:t>30/11/2012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E352-09CB-4023-9EF8-D00703A6478A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4032448" cy="2046089"/>
          </a:xfrm>
        </p:spPr>
        <p:txBody>
          <a:bodyPr anchor="b"/>
          <a:lstStyle>
            <a:lvl1pPr algn="l">
              <a:defRPr u="none" baseline="0">
                <a:solidFill>
                  <a:schemeClr val="accent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10" name="Ondertitel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3816424" cy="194421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A72D-6B8A-4C4F-BEC0-0E73D5F5CD41}" type="datetimeFigureOut">
              <a:rPr lang="nl-BE" smtClean="0"/>
              <a:pPr/>
              <a:t>30/11/2012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E352-09CB-4023-9EF8-D00703A6478A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A72D-6B8A-4C4F-BEC0-0E73D5F5CD41}" type="datetimeFigureOut">
              <a:rPr lang="nl-BE" smtClean="0"/>
              <a:pPr/>
              <a:t>30/11/2012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E352-09CB-4023-9EF8-D00703A6478A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A72D-6B8A-4C4F-BEC0-0E73D5F5CD41}" type="datetimeFigureOut">
              <a:rPr lang="nl-BE" smtClean="0"/>
              <a:pPr/>
              <a:t>30/11/2012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E352-09CB-4023-9EF8-D00703A6478A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A72D-6B8A-4C4F-BEC0-0E73D5F5CD41}" type="datetimeFigureOut">
              <a:rPr lang="nl-BE" smtClean="0"/>
              <a:pPr/>
              <a:t>30/11/2012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E352-09CB-4023-9EF8-D00703A6478A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A72D-6B8A-4C4F-BEC0-0E73D5F5CD41}" type="datetimeFigureOut">
              <a:rPr lang="nl-BE" smtClean="0"/>
              <a:pPr/>
              <a:t>30/11/2012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E352-09CB-4023-9EF8-D00703A6478A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A72D-6B8A-4C4F-BEC0-0E73D5F5CD41}" type="datetimeFigureOut">
              <a:rPr lang="nl-BE" smtClean="0"/>
              <a:pPr/>
              <a:t>30/11/2012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E352-09CB-4023-9EF8-D00703A6478A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A72D-6B8A-4C4F-BEC0-0E73D5F5CD41}" type="datetimeFigureOut">
              <a:rPr lang="nl-BE" smtClean="0"/>
              <a:pPr/>
              <a:t>30/11/2012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E352-09CB-4023-9EF8-D00703A6478A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dia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titl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4032448" cy="2046089"/>
          </a:xfrm>
        </p:spPr>
        <p:txBody>
          <a:bodyPr anchor="b"/>
          <a:lstStyle>
            <a:lvl1pPr algn="l">
              <a:defRPr u="none" baseline="0">
                <a:solidFill>
                  <a:schemeClr val="accent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3816424" cy="194421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A72D-6B8A-4C4F-BEC0-0E73D5F5CD41}" type="datetimeFigureOut">
              <a:rPr lang="nl-BE" smtClean="0"/>
              <a:pPr/>
              <a:t>30/11/2012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E352-09CB-4023-9EF8-D00703A6478A}" type="slidenum">
              <a:rPr lang="nl-BE" smtClean="0"/>
              <a:pPr/>
              <a:t>‹#›</a:t>
            </a:fld>
            <a:endParaRPr lang="nl-BE"/>
          </a:p>
        </p:txBody>
      </p:sp>
      <p:pic>
        <p:nvPicPr>
          <p:cNvPr id="8" name="Afbeelding 7" descr="logo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504" y="72008"/>
            <a:ext cx="2024539" cy="11247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eldia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titl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4032448" cy="2046089"/>
          </a:xfrm>
        </p:spPr>
        <p:txBody>
          <a:bodyPr anchor="b"/>
          <a:lstStyle>
            <a:lvl1pPr algn="l">
              <a:defRPr u="none" baseline="0">
                <a:solidFill>
                  <a:schemeClr val="accent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3816424" cy="194421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A72D-6B8A-4C4F-BEC0-0E73D5F5CD41}" type="datetimeFigureOut">
              <a:rPr lang="nl-BE" smtClean="0"/>
              <a:pPr/>
              <a:t>30/11/2012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E352-09CB-4023-9EF8-D00703A6478A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eldia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titl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6552728" cy="2046089"/>
          </a:xfrm>
        </p:spPr>
        <p:txBody>
          <a:bodyPr anchor="b"/>
          <a:lstStyle>
            <a:lvl1pPr algn="l">
              <a:defRPr u="none" baseline="0">
                <a:solidFill>
                  <a:schemeClr val="accent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552728" cy="194421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het opmaakprofiel van de modelondertitel te bewerken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A72D-6B8A-4C4F-BEC0-0E73D5F5CD41}" type="datetimeFigureOut">
              <a:rPr lang="nl-BE" smtClean="0"/>
              <a:pPr/>
              <a:t>30/11/2012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E352-09CB-4023-9EF8-D00703A6478A}" type="slidenum">
              <a:rPr lang="nl-BE" smtClean="0"/>
              <a:pPr/>
              <a:t>‹#›</a:t>
            </a:fld>
            <a:endParaRPr lang="nl-BE"/>
          </a:p>
        </p:txBody>
      </p:sp>
      <p:pic>
        <p:nvPicPr>
          <p:cNvPr id="8" name="Afbeelding 7" descr="logo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504" y="72008"/>
            <a:ext cx="2024539" cy="11247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eldia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footer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111240"/>
            <a:ext cx="9144000" cy="74676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6552728" cy="2046089"/>
          </a:xfrm>
        </p:spPr>
        <p:txBody>
          <a:bodyPr anchor="b"/>
          <a:lstStyle>
            <a:lvl1pPr algn="l">
              <a:defRPr u="none" baseline="0">
                <a:solidFill>
                  <a:schemeClr val="accent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6552728" cy="194421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het opmaakprofiel van de modelondertitel te bewerken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A72D-6B8A-4C4F-BEC0-0E73D5F5CD41}" type="datetimeFigureOut">
              <a:rPr lang="nl-BE" smtClean="0"/>
              <a:pPr/>
              <a:t>30/11/2012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E352-09CB-4023-9EF8-D00703A6478A}" type="slidenum">
              <a:rPr lang="nl-BE" smtClean="0"/>
              <a:pPr/>
              <a:t>‹#›</a:t>
            </a:fld>
            <a:endParaRPr lang="nl-BE"/>
          </a:p>
        </p:txBody>
      </p:sp>
      <p:pic>
        <p:nvPicPr>
          <p:cNvPr id="8" name="Afbeelding 7" descr="logo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504" y="72008"/>
            <a:ext cx="2024539" cy="11247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dia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footer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111240"/>
            <a:ext cx="9144000" cy="746760"/>
          </a:xfrm>
          <a:prstGeom prst="rect">
            <a:avLst/>
          </a:prstGeo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A72D-6B8A-4C4F-BEC0-0E73D5F5CD41}" type="datetimeFigureOut">
              <a:rPr lang="nl-BE" smtClean="0"/>
              <a:pPr/>
              <a:t>30/11/2012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E352-09CB-4023-9EF8-D00703A6478A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6552728" cy="2046089"/>
          </a:xfrm>
        </p:spPr>
        <p:txBody>
          <a:bodyPr anchor="b"/>
          <a:lstStyle>
            <a:lvl1pPr algn="l">
              <a:defRPr u="none" baseline="0">
                <a:solidFill>
                  <a:schemeClr val="accent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11" name="Ondertitel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6552728" cy="194421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het opmaakprofiel van de modelondertitel te bewerken</a:t>
            </a:r>
            <a:endParaRPr lang="nl-B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A72D-6B8A-4C4F-BEC0-0E73D5F5CD41}" type="datetimeFigureOut">
              <a:rPr lang="nl-BE" smtClean="0"/>
              <a:pPr/>
              <a:t>30/11/2012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E352-09CB-4023-9EF8-D00703A6478A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A72D-6B8A-4C4F-BEC0-0E73D5F5CD41}" type="datetimeFigureOut">
              <a:rPr lang="nl-BE" smtClean="0"/>
              <a:pPr/>
              <a:t>30/11/2012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E352-09CB-4023-9EF8-D00703A6478A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A72D-6B8A-4C4F-BEC0-0E73D5F5CD41}" type="datetimeFigureOut">
              <a:rPr lang="nl-BE" smtClean="0"/>
              <a:pPr/>
              <a:t>30/11/2012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E352-09CB-4023-9EF8-D00703A6478A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footer.jpg"/>
          <p:cNvPicPr>
            <a:picLocks noChangeAspect="1"/>
          </p:cNvPicPr>
          <p:nvPr userDrawn="1"/>
        </p:nvPicPr>
        <p:blipFill>
          <a:blip r:embed="rId18" cstate="print"/>
          <a:stretch>
            <a:fillRect/>
          </a:stretch>
        </p:blipFill>
        <p:spPr>
          <a:xfrm>
            <a:off x="0" y="6012180"/>
            <a:ext cx="9144000" cy="84582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8C2A72D-6B8A-4C4F-BEC0-0E73D5F5CD41}" type="datetimeFigureOut">
              <a:rPr lang="nl-BE" smtClean="0"/>
              <a:pPr/>
              <a:t>30/11/2012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804248" y="6356350"/>
            <a:ext cx="837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C9EE352-09CB-4023-9EF8-D00703A6478A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1" r:id="rId4"/>
    <p:sldLayoutId id="2147483663" r:id="rId5"/>
    <p:sldLayoutId id="2147483664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500" u="sng" kern="1200" baseline="0">
          <a:solidFill>
            <a:schemeClr val="accent2"/>
          </a:solidFill>
          <a:uFill>
            <a:solidFill>
              <a:schemeClr val="accent2"/>
            </a:solidFill>
          </a:u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–"/>
        <a:defRPr sz="2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–"/>
        <a:defRPr sz="20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20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 smtClean="0"/>
              <a:t>Welcome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3728" y="0"/>
            <a:ext cx="7020272" cy="14847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… though some apparent weaknesses and threats, along with obvious strengths and opportunities</a:t>
            </a:r>
            <a:endParaRPr lang="nl-BE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17678073"/>
              </p:ext>
            </p:extLst>
          </p:nvPr>
        </p:nvGraphicFramePr>
        <p:xfrm>
          <a:off x="642910" y="1500174"/>
          <a:ext cx="7929618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8"/>
          <p:cNvSpPr/>
          <p:nvPr/>
        </p:nvSpPr>
        <p:spPr bwMode="auto">
          <a:xfrm>
            <a:off x="714348" y="1928802"/>
            <a:ext cx="3714776" cy="164307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73050" marR="0" indent="-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nl-BE" sz="1800" dirty="0" err="1" smtClean="0">
                <a:solidFill>
                  <a:schemeClr val="bg1"/>
                </a:solidFill>
              </a:rPr>
              <a:t>Good</a:t>
            </a:r>
            <a:r>
              <a:rPr lang="nl-BE" sz="1800" dirty="0" smtClean="0">
                <a:solidFill>
                  <a:schemeClr val="bg1"/>
                </a:solidFill>
              </a:rPr>
              <a:t> </a:t>
            </a:r>
            <a:r>
              <a:rPr lang="nl-BE" sz="1800" dirty="0" err="1" smtClean="0">
                <a:solidFill>
                  <a:schemeClr val="bg1"/>
                </a:solidFill>
              </a:rPr>
              <a:t>knowledge</a:t>
            </a:r>
            <a:r>
              <a:rPr lang="nl-BE" sz="1800" dirty="0" smtClean="0">
                <a:solidFill>
                  <a:schemeClr val="bg1"/>
                </a:solidFill>
              </a:rPr>
              <a:t> of </a:t>
            </a:r>
            <a:r>
              <a:rPr lang="nl-BE" sz="1800" dirty="0" err="1" smtClean="0">
                <a:solidFill>
                  <a:schemeClr val="bg1"/>
                </a:solidFill>
              </a:rPr>
              <a:t>quality</a:t>
            </a:r>
            <a:r>
              <a:rPr lang="nl-BE" sz="1800" dirty="0" smtClean="0">
                <a:solidFill>
                  <a:schemeClr val="bg1"/>
                </a:solidFill>
              </a:rPr>
              <a:t> </a:t>
            </a:r>
            <a:r>
              <a:rPr lang="nl-BE" sz="1800" dirty="0" err="1" smtClean="0">
                <a:solidFill>
                  <a:schemeClr val="bg1"/>
                </a:solidFill>
              </a:rPr>
              <a:t>products</a:t>
            </a:r>
            <a:endParaRPr lang="nl-BE" sz="1800" dirty="0" smtClean="0">
              <a:solidFill>
                <a:schemeClr val="bg1"/>
              </a:solidFill>
            </a:endParaRPr>
          </a:p>
          <a:p>
            <a:pPr marL="273050" marR="0" indent="-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nl-BE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Geographic</a:t>
            </a:r>
            <a:r>
              <a:rPr kumimoji="0" lang="nl-BE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location in centre of Europe</a:t>
            </a:r>
          </a:p>
          <a:p>
            <a:pPr marL="273050" marR="0" indent="-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nl-BE" sz="1800" baseline="0" dirty="0" err="1" smtClean="0">
                <a:solidFill>
                  <a:schemeClr val="bg1"/>
                </a:solidFill>
              </a:rPr>
              <a:t>Added</a:t>
            </a:r>
            <a:r>
              <a:rPr lang="nl-BE" sz="1800" dirty="0" smtClean="0">
                <a:solidFill>
                  <a:schemeClr val="bg1"/>
                </a:solidFill>
              </a:rPr>
              <a:t> </a:t>
            </a:r>
            <a:r>
              <a:rPr lang="nl-BE" sz="1800" dirty="0" err="1" smtClean="0">
                <a:solidFill>
                  <a:schemeClr val="bg1"/>
                </a:solidFill>
              </a:rPr>
              <a:t>value</a:t>
            </a:r>
            <a:r>
              <a:rPr lang="nl-BE" sz="1800" dirty="0" smtClean="0">
                <a:solidFill>
                  <a:schemeClr val="bg1"/>
                </a:solidFill>
              </a:rPr>
              <a:t> </a:t>
            </a:r>
            <a:r>
              <a:rPr lang="nl-BE" sz="1800" dirty="0" err="1" smtClean="0">
                <a:solidFill>
                  <a:schemeClr val="bg1"/>
                </a:solidFill>
              </a:rPr>
              <a:t>products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7" name="Rectangle 9"/>
          <p:cNvSpPr/>
          <p:nvPr/>
        </p:nvSpPr>
        <p:spPr bwMode="auto">
          <a:xfrm>
            <a:off x="4714876" y="1942450"/>
            <a:ext cx="3786214" cy="164307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73050" marR="0" indent="-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nl-BE" sz="1800" dirty="0" smtClean="0">
                <a:solidFill>
                  <a:schemeClr val="bg1"/>
                </a:solidFill>
              </a:rPr>
              <a:t>Value of sector insufficiently known at government level</a:t>
            </a:r>
          </a:p>
          <a:p>
            <a:pPr marL="273050" marR="0" indent="-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nl-BE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High</a:t>
            </a:r>
            <a:r>
              <a:rPr kumimoji="0" lang="nl-BE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total cost for quality</a:t>
            </a:r>
          </a:p>
          <a:p>
            <a:pPr marL="273050" marR="0" indent="-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nl-BE" sz="1800" baseline="0" dirty="0" smtClean="0">
                <a:solidFill>
                  <a:schemeClr val="bg1"/>
                </a:solidFill>
              </a:rPr>
              <a:t>Lack of</a:t>
            </a:r>
            <a:r>
              <a:rPr lang="nl-BE" sz="1800" dirty="0" smtClean="0">
                <a:solidFill>
                  <a:schemeClr val="bg1"/>
                </a:solidFill>
              </a:rPr>
              <a:t> big companies / </a:t>
            </a:r>
            <a:r>
              <a:rPr lang="nl-BE" sz="1800" dirty="0" err="1" smtClean="0">
                <a:solidFill>
                  <a:schemeClr val="bg1"/>
                </a:solidFill>
              </a:rPr>
              <a:t>decision</a:t>
            </a:r>
            <a:r>
              <a:rPr lang="nl-BE" sz="1800" dirty="0" smtClean="0">
                <a:solidFill>
                  <a:schemeClr val="bg1"/>
                </a:solidFill>
              </a:rPr>
              <a:t/>
            </a:r>
            <a:br>
              <a:rPr lang="nl-BE" sz="1800" dirty="0" smtClean="0">
                <a:solidFill>
                  <a:schemeClr val="bg1"/>
                </a:solidFill>
              </a:rPr>
            </a:br>
            <a:r>
              <a:rPr lang="nl-BE" sz="1800" dirty="0" smtClean="0">
                <a:solidFill>
                  <a:schemeClr val="bg1"/>
                </a:solidFill>
              </a:rPr>
              <a:t>	</a:t>
            </a:r>
            <a:r>
              <a:rPr lang="nl-BE" sz="1800" dirty="0" err="1" smtClean="0">
                <a:solidFill>
                  <a:schemeClr val="bg1"/>
                </a:solidFill>
              </a:rPr>
              <a:t>centres</a:t>
            </a:r>
            <a:r>
              <a:rPr lang="nl-BE" sz="1800" dirty="0" smtClean="0">
                <a:solidFill>
                  <a:schemeClr val="bg1"/>
                </a:solidFill>
              </a:rPr>
              <a:t> in BE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8" name="Rectangle 10"/>
          <p:cNvSpPr/>
          <p:nvPr/>
        </p:nvSpPr>
        <p:spPr bwMode="auto">
          <a:xfrm>
            <a:off x="714348" y="4286256"/>
            <a:ext cx="3786214" cy="164307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73050" marR="0" indent="-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nl-BE" sz="1800" dirty="0" smtClean="0">
                <a:solidFill>
                  <a:schemeClr val="bg1"/>
                </a:solidFill>
              </a:rPr>
              <a:t>Increasing world population and shift in purchasing power</a:t>
            </a:r>
          </a:p>
          <a:p>
            <a:pPr marL="273050" marR="0" indent="-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nl-BE" sz="1800" dirty="0" smtClean="0">
                <a:solidFill>
                  <a:schemeClr val="bg1"/>
                </a:solidFill>
              </a:rPr>
              <a:t>Civilisation diseases, food safety and healthy food</a:t>
            </a:r>
          </a:p>
          <a:p>
            <a:pPr marL="273050" marR="0" indent="-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nl-BE" sz="1800" dirty="0" err="1" smtClean="0">
                <a:solidFill>
                  <a:schemeClr val="bg1"/>
                </a:solidFill>
              </a:rPr>
              <a:t>Internationalisation</a:t>
            </a:r>
            <a:r>
              <a:rPr lang="nl-BE" sz="1800" dirty="0" smtClean="0">
                <a:solidFill>
                  <a:schemeClr val="bg1"/>
                </a:solidFill>
              </a:rPr>
              <a:t> </a:t>
            </a:r>
            <a:r>
              <a:rPr lang="nl-BE" sz="1800" dirty="0" smtClean="0">
                <a:solidFill>
                  <a:schemeClr val="bg1"/>
                </a:solidFill>
                <a:cs typeface="Arial"/>
              </a:rPr>
              <a:t>→</a:t>
            </a:r>
            <a:r>
              <a:rPr lang="nl-BE" sz="1800" dirty="0" smtClean="0">
                <a:solidFill>
                  <a:schemeClr val="bg1"/>
                </a:solidFill>
              </a:rPr>
              <a:t> </a:t>
            </a:r>
            <a:r>
              <a:rPr lang="nl-BE" sz="1800" dirty="0" err="1" smtClean="0">
                <a:solidFill>
                  <a:schemeClr val="bg1"/>
                </a:solidFill>
              </a:rPr>
              <a:t>Profit</a:t>
            </a:r>
            <a:r>
              <a:rPr lang="nl-BE" sz="1800" dirty="0" smtClean="0">
                <a:solidFill>
                  <a:schemeClr val="bg1"/>
                </a:solidFill>
              </a:rPr>
              <a:t> ↑ </a:t>
            </a:r>
          </a:p>
        </p:txBody>
      </p:sp>
      <p:sp>
        <p:nvSpPr>
          <p:cNvPr id="9" name="Rectangle 12"/>
          <p:cNvSpPr/>
          <p:nvPr/>
        </p:nvSpPr>
        <p:spPr bwMode="auto">
          <a:xfrm>
            <a:off x="4786314" y="4547910"/>
            <a:ext cx="3714776" cy="114300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73050" indent="-273050" eaLnBrk="0" hangingPunct="0">
              <a:buFont typeface="Arial" pitchFamily="34" charset="0"/>
              <a:buChar char="•"/>
            </a:pPr>
            <a:r>
              <a:rPr lang="nl-BE" sz="1800" dirty="0" err="1" smtClean="0">
                <a:solidFill>
                  <a:schemeClr val="bg1"/>
                </a:solidFill>
              </a:rPr>
              <a:t>Scarcity</a:t>
            </a:r>
            <a:r>
              <a:rPr lang="nl-BE" sz="1800" dirty="0" smtClean="0">
                <a:solidFill>
                  <a:schemeClr val="bg1"/>
                </a:solidFill>
              </a:rPr>
              <a:t> of </a:t>
            </a:r>
            <a:r>
              <a:rPr lang="nl-BE" sz="1800" dirty="0" err="1" smtClean="0">
                <a:solidFill>
                  <a:schemeClr val="bg1"/>
                </a:solidFill>
              </a:rPr>
              <a:t>natural</a:t>
            </a:r>
            <a:r>
              <a:rPr lang="nl-BE" sz="1800" dirty="0" smtClean="0">
                <a:solidFill>
                  <a:schemeClr val="bg1"/>
                </a:solidFill>
              </a:rPr>
              <a:t> resources</a:t>
            </a:r>
          </a:p>
          <a:p>
            <a:pPr marL="273050" marR="0" indent="-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nl-BE" sz="1800" dirty="0" smtClean="0">
                <a:solidFill>
                  <a:schemeClr val="bg1"/>
                </a:solidFill>
              </a:rPr>
              <a:t>Erosion of appreciation of quality</a:t>
            </a:r>
          </a:p>
        </p:txBody>
      </p:sp>
      <p:sp>
        <p:nvSpPr>
          <p:cNvPr id="10" name="TextBox 14"/>
          <p:cNvSpPr txBox="1"/>
          <p:nvPr/>
        </p:nvSpPr>
        <p:spPr>
          <a:xfrm>
            <a:off x="1928794" y="1467137"/>
            <a:ext cx="1199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b="1" dirty="0" err="1" smtClean="0"/>
              <a:t>Strengths</a:t>
            </a:r>
            <a:endParaRPr lang="en-US" sz="2000" b="1" dirty="0"/>
          </a:p>
        </p:txBody>
      </p:sp>
      <p:sp>
        <p:nvSpPr>
          <p:cNvPr id="11" name="TextBox 15"/>
          <p:cNvSpPr txBox="1"/>
          <p:nvPr/>
        </p:nvSpPr>
        <p:spPr>
          <a:xfrm>
            <a:off x="1719870" y="3714752"/>
            <a:ext cx="1672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b="1" dirty="0" err="1" smtClean="0"/>
              <a:t>Opportunities</a:t>
            </a:r>
            <a:endParaRPr lang="en-US" sz="2000" b="1" dirty="0"/>
          </a:p>
        </p:txBody>
      </p:sp>
      <p:sp>
        <p:nvSpPr>
          <p:cNvPr id="12" name="TextBox 16"/>
          <p:cNvSpPr txBox="1"/>
          <p:nvPr/>
        </p:nvSpPr>
        <p:spPr>
          <a:xfrm>
            <a:off x="5930175" y="1457254"/>
            <a:ext cx="1493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2000" b="1" dirty="0" err="1" smtClean="0"/>
              <a:t>Weaknesses</a:t>
            </a:r>
            <a:endParaRPr lang="en-US" sz="2000" b="1" dirty="0"/>
          </a:p>
        </p:txBody>
      </p:sp>
      <p:sp>
        <p:nvSpPr>
          <p:cNvPr id="13" name="TextBox 17"/>
          <p:cNvSpPr txBox="1"/>
          <p:nvPr/>
        </p:nvSpPr>
        <p:spPr>
          <a:xfrm>
            <a:off x="6090274" y="3714752"/>
            <a:ext cx="982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b="1" dirty="0" err="1" smtClean="0"/>
              <a:t>Threats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43108" y="0"/>
            <a:ext cx="7020272" cy="836712"/>
          </a:xfrm>
        </p:spPr>
        <p:txBody>
          <a:bodyPr>
            <a:normAutofit/>
          </a:bodyPr>
          <a:lstStyle/>
          <a:p>
            <a:r>
              <a:rPr lang="en-US" dirty="0" smtClean="0"/>
              <a:t>FOOD 2015: Vision and Strategy</a:t>
            </a:r>
            <a:endParaRPr lang="nl-BE" dirty="0"/>
          </a:p>
        </p:txBody>
      </p:sp>
      <p:grpSp>
        <p:nvGrpSpPr>
          <p:cNvPr id="13" name="Group 35"/>
          <p:cNvGrpSpPr/>
          <p:nvPr/>
        </p:nvGrpSpPr>
        <p:grpSpPr>
          <a:xfrm>
            <a:off x="928694" y="4357694"/>
            <a:ext cx="8215370" cy="1571636"/>
            <a:chOff x="214282" y="4357694"/>
            <a:chExt cx="8215370" cy="1571636"/>
          </a:xfrm>
        </p:grpSpPr>
        <p:sp>
          <p:nvSpPr>
            <p:cNvPr id="14" name="Trapezoid 13"/>
            <p:cNvSpPr/>
            <p:nvPr/>
          </p:nvSpPr>
          <p:spPr bwMode="auto">
            <a:xfrm>
              <a:off x="1500166" y="4357694"/>
              <a:ext cx="6500858" cy="1571636"/>
            </a:xfrm>
            <a:prstGeom prst="trapezoid">
              <a:avLst>
                <a:gd name="adj" fmla="val 67066"/>
              </a:avLst>
            </a:prstGeom>
            <a:solidFill>
              <a:schemeClr val="accent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kumimoji="0" lang="nl-BE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  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71736" y="5024734"/>
              <a:ext cx="1266099" cy="500066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77800" marR="0" indent="-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r>
                <a:rPr lang="nl-BE" dirty="0" err="1" smtClean="0">
                  <a:solidFill>
                    <a:schemeClr val="bg1"/>
                  </a:solidFill>
                </a:rPr>
                <a:t>Quality</a:t>
              </a:r>
              <a:endParaRPr lang="nl-BE" dirty="0" smtClean="0">
                <a:solidFill>
                  <a:schemeClr val="bg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362185" y="5429264"/>
              <a:ext cx="6067467" cy="500066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77800" marR="0" indent="-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r>
                <a:rPr lang="nl-BE" dirty="0" smtClean="0">
                  <a:solidFill>
                    <a:schemeClr val="bg1"/>
                  </a:solidFill>
                </a:rPr>
                <a:t>Most </a:t>
              </a:r>
              <a:r>
                <a:rPr lang="nl-BE" dirty="0" err="1" smtClean="0">
                  <a:solidFill>
                    <a:schemeClr val="bg1"/>
                  </a:solidFill>
                </a:rPr>
                <a:t>robust</a:t>
              </a:r>
              <a:r>
                <a:rPr lang="nl-BE" dirty="0" smtClean="0">
                  <a:solidFill>
                    <a:schemeClr val="bg1"/>
                  </a:solidFill>
                </a:rPr>
                <a:t> and </a:t>
              </a:r>
              <a:r>
                <a:rPr lang="nl-BE" dirty="0" err="1" smtClean="0">
                  <a:solidFill>
                    <a:schemeClr val="bg1"/>
                  </a:solidFill>
                </a:rPr>
                <a:t>fastest</a:t>
              </a:r>
              <a:r>
                <a:rPr lang="nl-BE" dirty="0" smtClean="0">
                  <a:solidFill>
                    <a:schemeClr val="bg1"/>
                  </a:solidFill>
                </a:rPr>
                <a:t> </a:t>
              </a:r>
              <a:r>
                <a:rPr lang="nl-BE" dirty="0" err="1" smtClean="0">
                  <a:solidFill>
                    <a:schemeClr val="bg1"/>
                  </a:solidFill>
                </a:rPr>
                <a:t>growing</a:t>
              </a:r>
              <a:r>
                <a:rPr lang="nl-BE" dirty="0" smtClean="0">
                  <a:solidFill>
                    <a:schemeClr val="bg1"/>
                  </a:solidFill>
                </a:rPr>
                <a:t> </a:t>
              </a:r>
              <a:r>
                <a:rPr lang="nl-BE" dirty="0" err="1" smtClean="0">
                  <a:solidFill>
                    <a:schemeClr val="bg1"/>
                  </a:solidFill>
                </a:rPr>
                <a:t>industry</a:t>
              </a:r>
              <a:r>
                <a:rPr lang="nl-BE" dirty="0" smtClean="0">
                  <a:solidFill>
                    <a:schemeClr val="bg1"/>
                  </a:solidFill>
                </a:rPr>
                <a:t> in BE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4282" y="4743402"/>
              <a:ext cx="1557286" cy="369332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 rtlCol="0">
              <a:spAutoFit/>
            </a:bodyPr>
            <a:lstStyle/>
            <a:p>
              <a:r>
                <a:rPr lang="nl-BE" b="1" dirty="0" err="1" smtClean="0">
                  <a:solidFill>
                    <a:schemeClr val="bg1"/>
                  </a:solidFill>
                </a:rPr>
                <a:t>Starting</a:t>
              </a:r>
              <a:r>
                <a:rPr lang="nl-BE" b="1" dirty="0" smtClean="0">
                  <a:solidFill>
                    <a:schemeClr val="bg1"/>
                  </a:solidFill>
                </a:rPr>
                <a:t> point: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77405" y="5024734"/>
              <a:ext cx="1623289" cy="500066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77800" marR="0" indent="-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r>
                <a:rPr lang="nl-BE" dirty="0" err="1" smtClean="0">
                  <a:solidFill>
                    <a:schemeClr val="bg1"/>
                  </a:solidFill>
                </a:rPr>
                <a:t>Innovation</a:t>
              </a:r>
              <a:endParaRPr lang="nl-BE" dirty="0" smtClean="0">
                <a:solidFill>
                  <a:schemeClr val="bg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663355" y="5024734"/>
              <a:ext cx="1623289" cy="500066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77800" marR="0" indent="-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r>
                <a:rPr lang="nl-BE" dirty="0" err="1" smtClean="0">
                  <a:solidFill>
                    <a:schemeClr val="bg1"/>
                  </a:solidFill>
                </a:rPr>
                <a:t>Diversity</a:t>
              </a:r>
              <a:endParaRPr lang="nl-BE" dirty="0" smtClean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43240" y="4357694"/>
              <a:ext cx="31553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b="1" dirty="0" smtClean="0">
                  <a:solidFill>
                    <a:schemeClr val="bg1"/>
                  </a:solidFill>
                </a:rPr>
                <a:t>We are </a:t>
              </a:r>
              <a:r>
                <a:rPr lang="nl-BE" b="1" dirty="0" err="1" smtClean="0">
                  <a:solidFill>
                    <a:schemeClr val="bg1"/>
                  </a:solidFill>
                </a:rPr>
                <a:t>proud</a:t>
              </a:r>
              <a:r>
                <a:rPr lang="nl-BE" b="1" dirty="0" smtClean="0">
                  <a:solidFill>
                    <a:schemeClr val="bg1"/>
                  </a:solidFill>
                </a:rPr>
                <a:t> of </a:t>
              </a:r>
            </a:p>
            <a:p>
              <a:pPr algn="ctr"/>
              <a:r>
                <a:rPr lang="nl-BE" b="1" dirty="0" smtClean="0">
                  <a:solidFill>
                    <a:schemeClr val="bg1"/>
                  </a:solidFill>
                </a:rPr>
                <a:t>the </a:t>
              </a:r>
              <a:r>
                <a:rPr lang="nl-BE" b="1" dirty="0" err="1" smtClean="0">
                  <a:solidFill>
                    <a:schemeClr val="bg1"/>
                  </a:solidFill>
                </a:rPr>
                <a:t>Belgian</a:t>
              </a:r>
              <a:r>
                <a:rPr lang="nl-BE" b="1" dirty="0" smtClean="0">
                  <a:solidFill>
                    <a:schemeClr val="bg1"/>
                  </a:solidFill>
                </a:rPr>
                <a:t> </a:t>
              </a:r>
              <a:r>
                <a:rPr lang="nl-BE" b="1" dirty="0" err="1" smtClean="0">
                  <a:solidFill>
                    <a:schemeClr val="bg1"/>
                  </a:solidFill>
                </a:rPr>
                <a:t>food</a:t>
              </a:r>
              <a:r>
                <a:rPr lang="nl-BE" b="1" dirty="0" smtClean="0">
                  <a:solidFill>
                    <a:schemeClr val="bg1"/>
                  </a:solidFill>
                </a:rPr>
                <a:t> sector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949417" y="2428868"/>
            <a:ext cx="1624419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nl-BE" b="1" dirty="0" smtClean="0"/>
              <a:t>3-Tier </a:t>
            </a:r>
            <a:r>
              <a:rPr lang="nl-BE" b="1" dirty="0" err="1" smtClean="0"/>
              <a:t>strategy</a:t>
            </a:r>
            <a:r>
              <a:rPr lang="nl-BE" b="1" dirty="0" smtClean="0"/>
              <a:t>:</a:t>
            </a:r>
            <a:endParaRPr lang="en-US" b="1" dirty="0"/>
          </a:p>
        </p:txBody>
      </p:sp>
      <p:grpSp>
        <p:nvGrpSpPr>
          <p:cNvPr id="35" name="Group 34"/>
          <p:cNvGrpSpPr/>
          <p:nvPr/>
        </p:nvGrpSpPr>
        <p:grpSpPr>
          <a:xfrm>
            <a:off x="4500594" y="1000108"/>
            <a:ext cx="1714512" cy="1143008"/>
            <a:chOff x="4500594" y="1000108"/>
            <a:chExt cx="1714512" cy="1143008"/>
          </a:xfrm>
        </p:grpSpPr>
        <p:grpSp>
          <p:nvGrpSpPr>
            <p:cNvPr id="6" name="Group 38"/>
            <p:cNvGrpSpPr/>
            <p:nvPr/>
          </p:nvGrpSpPr>
          <p:grpSpPr>
            <a:xfrm>
              <a:off x="4714908" y="1000108"/>
              <a:ext cx="1500198" cy="1143008"/>
              <a:chOff x="4000496" y="1000108"/>
              <a:chExt cx="1500198" cy="1143008"/>
            </a:xfrm>
          </p:grpSpPr>
          <p:sp>
            <p:nvSpPr>
              <p:cNvPr id="8" name="Isosceles Triangle 7"/>
              <p:cNvSpPr/>
              <p:nvPr/>
            </p:nvSpPr>
            <p:spPr bwMode="auto">
              <a:xfrm>
                <a:off x="4000496" y="1000108"/>
                <a:ext cx="1500198" cy="1143008"/>
              </a:xfrm>
              <a:prstGeom prst="triangle">
                <a:avLst>
                  <a:gd name="adj" fmla="val 49701"/>
                </a:avLst>
              </a:prstGeom>
              <a:solidFill>
                <a:schemeClr val="accent2"/>
              </a:solidFill>
              <a:ln w="2857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302256" y="1469680"/>
                <a:ext cx="88678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BE" dirty="0" smtClean="0">
                    <a:solidFill>
                      <a:schemeClr val="bg1"/>
                    </a:solidFill>
                  </a:rPr>
                  <a:t>+ €5bn</a:t>
                </a:r>
              </a:p>
              <a:p>
                <a:pPr algn="ctr"/>
                <a:r>
                  <a:rPr lang="nl-BE" dirty="0" smtClean="0">
                    <a:solidFill>
                      <a:schemeClr val="bg1"/>
                    </a:solidFill>
                  </a:rPr>
                  <a:t>Exports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0" name="Oval 29"/>
            <p:cNvSpPr/>
            <p:nvPr/>
          </p:nvSpPr>
          <p:spPr bwMode="auto">
            <a:xfrm>
              <a:off x="4500594" y="1285860"/>
              <a:ext cx="357190" cy="357190"/>
            </a:xfrm>
            <a:prstGeom prst="ellipse">
              <a:avLst/>
            </a:prstGeom>
            <a:solidFill>
              <a:schemeClr val="accent2"/>
            </a:solidFill>
            <a:ln w="2857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BE" sz="1400" b="1" dirty="0" smtClean="0">
                  <a:solidFill>
                    <a:schemeClr val="bg1"/>
                  </a:solidFill>
                </a:rPr>
                <a:t>3</a:t>
              </a:r>
              <a:endPara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758918" y="1928802"/>
            <a:ext cx="3269302" cy="1428760"/>
            <a:chOff x="3758918" y="1928802"/>
            <a:chExt cx="3269302" cy="1428760"/>
          </a:xfrm>
        </p:grpSpPr>
        <p:grpSp>
          <p:nvGrpSpPr>
            <p:cNvPr id="21" name="Group 37"/>
            <p:cNvGrpSpPr/>
            <p:nvPr/>
          </p:nvGrpSpPr>
          <p:grpSpPr>
            <a:xfrm>
              <a:off x="3884948" y="1928802"/>
              <a:ext cx="3143272" cy="1428760"/>
              <a:chOff x="3170536" y="1928802"/>
              <a:chExt cx="3143272" cy="1428760"/>
            </a:xfrm>
          </p:grpSpPr>
          <p:sp>
            <p:nvSpPr>
              <p:cNvPr id="22" name="Trapezoid 21"/>
              <p:cNvSpPr/>
              <p:nvPr/>
            </p:nvSpPr>
            <p:spPr bwMode="auto">
              <a:xfrm>
                <a:off x="3170536" y="2214554"/>
                <a:ext cx="3143272" cy="1143008"/>
              </a:xfrm>
              <a:prstGeom prst="trapezoid">
                <a:avLst>
                  <a:gd name="adj" fmla="val 67314"/>
                </a:avLst>
              </a:prstGeom>
              <a:solidFill>
                <a:schemeClr val="accent2"/>
              </a:solidFill>
              <a:ln w="2857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kumimoji="0" lang="nl-BE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   </a:t>
                </a:r>
                <a:endParaRPr kumimoji="0" lang="nl-BE" sz="2000" b="0" i="0" u="none" strike="noStrike" cap="none" normalizeH="0" dirty="0" smtClean="0">
                  <a:ln>
                    <a:noFill/>
                  </a:ln>
                  <a:solidFill>
                    <a:srgbClr val="E46C0A"/>
                  </a:solidFill>
                  <a:effectLst/>
                  <a:latin typeface="Arial" charset="0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l-BE" sz="2000" b="0" i="0" u="none" strike="noStrike" cap="none" normalizeH="0" dirty="0" smtClean="0">
                    <a:ln>
                      <a:noFill/>
                    </a:ln>
                    <a:solidFill>
                      <a:srgbClr val="E46C0A"/>
                    </a:solidFill>
                    <a:effectLst/>
                    <a:latin typeface="Arial" charset="0"/>
                  </a:rPr>
                  <a:t> 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E46C0A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905383" y="1928802"/>
                <a:ext cx="1673022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endParaRPr lang="nl-BE" b="1" i="1" u="sng" dirty="0" smtClean="0">
                  <a:solidFill>
                    <a:schemeClr val="bg1"/>
                  </a:solidFill>
                </a:endParaRPr>
              </a:p>
              <a:p>
                <a:pPr algn="ctr"/>
                <a:endParaRPr lang="nl-BE" dirty="0" smtClean="0">
                  <a:solidFill>
                    <a:schemeClr val="bg1"/>
                  </a:solidFill>
                </a:endParaRPr>
              </a:p>
              <a:p>
                <a:pPr algn="ctr"/>
                <a:r>
                  <a:rPr lang="nl-BE" dirty="0" smtClean="0">
                    <a:solidFill>
                      <a:schemeClr val="bg1"/>
                    </a:solidFill>
                  </a:rPr>
                  <a:t>Branding</a:t>
                </a:r>
              </a:p>
              <a:p>
                <a:pPr algn="ctr"/>
                <a:r>
                  <a:rPr lang="nl-BE" dirty="0" err="1" smtClean="0">
                    <a:solidFill>
                      <a:schemeClr val="bg1"/>
                    </a:solidFill>
                  </a:rPr>
                  <a:t>Communication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1" name="Oval 30"/>
            <p:cNvSpPr/>
            <p:nvPr/>
          </p:nvSpPr>
          <p:spPr bwMode="auto">
            <a:xfrm>
              <a:off x="3758918" y="2428868"/>
              <a:ext cx="357190" cy="357190"/>
            </a:xfrm>
            <a:prstGeom prst="ellipse">
              <a:avLst/>
            </a:prstGeom>
            <a:solidFill>
              <a:schemeClr val="accent2"/>
            </a:solidFill>
            <a:ln w="2857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BE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+mj-lt"/>
                </a:rPr>
                <a:t>2</a:t>
              </a:r>
              <a:endPara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000396" y="3429000"/>
            <a:ext cx="4806296" cy="989120"/>
            <a:chOff x="3000396" y="3429000"/>
            <a:chExt cx="4806296" cy="989120"/>
          </a:xfrm>
        </p:grpSpPr>
        <p:grpSp>
          <p:nvGrpSpPr>
            <p:cNvPr id="10" name="Group 39"/>
            <p:cNvGrpSpPr/>
            <p:nvPr/>
          </p:nvGrpSpPr>
          <p:grpSpPr>
            <a:xfrm>
              <a:off x="3126172" y="3429000"/>
              <a:ext cx="4680520" cy="989120"/>
              <a:chOff x="2411760" y="3429000"/>
              <a:chExt cx="4680520" cy="989120"/>
            </a:xfrm>
          </p:grpSpPr>
          <p:sp>
            <p:nvSpPr>
              <p:cNvPr id="11" name="Trapezoid 10"/>
              <p:cNvSpPr/>
              <p:nvPr/>
            </p:nvSpPr>
            <p:spPr bwMode="auto">
              <a:xfrm>
                <a:off x="2571736" y="3429000"/>
                <a:ext cx="4357718" cy="857256"/>
              </a:xfrm>
              <a:prstGeom prst="trapezoid">
                <a:avLst>
                  <a:gd name="adj" fmla="val 67314"/>
                </a:avLst>
              </a:prstGeom>
              <a:solidFill>
                <a:schemeClr val="accent2"/>
              </a:solidFill>
              <a:ln w="2857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kumimoji="0" lang="nl-BE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   </a:t>
                </a:r>
                <a:endParaRPr kumimoji="0" lang="nl-BE" sz="2000" b="0" i="0" u="none" strike="noStrike" cap="none" normalizeH="0" dirty="0" smtClean="0">
                  <a:ln>
                    <a:noFill/>
                  </a:ln>
                  <a:solidFill>
                    <a:srgbClr val="E46C0A"/>
                  </a:solidFill>
                  <a:effectLst/>
                  <a:latin typeface="Arial" charset="0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l-BE" sz="2000" b="0" i="0" u="none" strike="noStrike" cap="none" normalizeH="0" dirty="0" smtClean="0">
                    <a:ln>
                      <a:noFill/>
                    </a:ln>
                    <a:solidFill>
                      <a:srgbClr val="E46C0A"/>
                    </a:solidFill>
                    <a:effectLst/>
                    <a:latin typeface="Arial" charset="0"/>
                  </a:rPr>
                  <a:t> 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E46C0A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411760" y="3494790"/>
                <a:ext cx="468052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BE" dirty="0" smtClean="0">
                    <a:solidFill>
                      <a:schemeClr val="bg1"/>
                    </a:solidFill>
                  </a:rPr>
                  <a:t>THE worldwide </a:t>
                </a:r>
                <a:r>
                  <a:rPr lang="nl-BE" dirty="0" err="1" smtClean="0">
                    <a:solidFill>
                      <a:schemeClr val="bg1"/>
                    </a:solidFill>
                  </a:rPr>
                  <a:t>reference</a:t>
                </a:r>
                <a:r>
                  <a:rPr lang="nl-BE" dirty="0" smtClean="0">
                    <a:solidFill>
                      <a:schemeClr val="bg1"/>
                    </a:solidFill>
                  </a:rPr>
                  <a:t> </a:t>
                </a:r>
              </a:p>
              <a:p>
                <a:pPr algn="ctr"/>
                <a:r>
                  <a:rPr lang="nl-BE" dirty="0" smtClean="0">
                    <a:solidFill>
                      <a:schemeClr val="bg1"/>
                    </a:solidFill>
                  </a:rPr>
                  <a:t>point for excellence</a:t>
                </a:r>
                <a:r>
                  <a:rPr lang="nl-BE" b="1" dirty="0" smtClean="0">
                    <a:solidFill>
                      <a:schemeClr val="bg1"/>
                    </a:solidFill>
                  </a:rPr>
                  <a:t> </a:t>
                </a:r>
                <a:r>
                  <a:rPr lang="nl-BE" dirty="0" smtClean="0">
                    <a:solidFill>
                      <a:schemeClr val="bg1"/>
                    </a:solidFill>
                  </a:rPr>
                  <a:t>in food</a:t>
                </a:r>
                <a:endParaRPr lang="en-US" dirty="0" smtClean="0">
                  <a:solidFill>
                    <a:schemeClr val="bg1"/>
                  </a:solidFill>
                </a:endParaRPr>
              </a:p>
              <a:p>
                <a:endParaRPr lang="en-US" dirty="0"/>
              </a:p>
            </p:txBody>
          </p:sp>
        </p:grpSp>
        <p:sp>
          <p:nvSpPr>
            <p:cNvPr id="32" name="Oval 31"/>
            <p:cNvSpPr/>
            <p:nvPr/>
          </p:nvSpPr>
          <p:spPr bwMode="auto">
            <a:xfrm>
              <a:off x="3000396" y="3571876"/>
              <a:ext cx="357190" cy="357190"/>
            </a:xfrm>
            <a:prstGeom prst="ellipse">
              <a:avLst/>
            </a:prstGeom>
            <a:solidFill>
              <a:schemeClr val="accent2"/>
            </a:solidFill>
            <a:ln w="2857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BE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+mj-lt"/>
                </a:rPr>
                <a:t>1</a:t>
              </a:r>
              <a:endPara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3728" y="0"/>
            <a:ext cx="7020272" cy="1268760"/>
          </a:xfrm>
        </p:spPr>
        <p:txBody>
          <a:bodyPr>
            <a:normAutofit/>
          </a:bodyPr>
          <a:lstStyle/>
          <a:p>
            <a:r>
              <a:rPr lang="en-US" dirty="0" smtClean="0"/>
              <a:t>1. THE worldwide reference point for EXCELLENCE in food</a:t>
            </a:r>
            <a:endParaRPr lang="nl-BE" dirty="0"/>
          </a:p>
        </p:txBody>
      </p:sp>
      <p:sp>
        <p:nvSpPr>
          <p:cNvPr id="6" name="Rounded Rectangle 10"/>
          <p:cNvSpPr/>
          <p:nvPr/>
        </p:nvSpPr>
        <p:spPr bwMode="auto">
          <a:xfrm>
            <a:off x="1605804" y="2217974"/>
            <a:ext cx="7286676" cy="3731306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1F497D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2469" y="1602328"/>
            <a:ext cx="790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b="1" dirty="0" err="1" smtClean="0">
                <a:solidFill>
                  <a:schemeClr val="accent1"/>
                </a:solidFill>
              </a:rPr>
              <a:t>Why</a:t>
            </a:r>
            <a:r>
              <a:rPr lang="nl-BE" sz="2000" b="1" dirty="0" smtClean="0">
                <a:solidFill>
                  <a:schemeClr val="accent1"/>
                </a:solidFill>
              </a:rPr>
              <a:t>?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2469" y="2360850"/>
            <a:ext cx="793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b="1" dirty="0" err="1" smtClean="0">
                <a:solidFill>
                  <a:srgbClr val="E46C0A"/>
                </a:solidFill>
              </a:rPr>
              <a:t>How</a:t>
            </a:r>
            <a:r>
              <a:rPr lang="nl-BE" sz="2000" b="1" dirty="0" smtClean="0">
                <a:solidFill>
                  <a:srgbClr val="E46C0A"/>
                </a:solidFill>
              </a:rPr>
              <a:t>?</a:t>
            </a:r>
            <a:endParaRPr lang="en-US" sz="2000" b="1" dirty="0">
              <a:solidFill>
                <a:srgbClr val="E46C0A"/>
              </a:solidFill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605804" y="2217974"/>
            <a:ext cx="7286676" cy="7143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1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Continue and reinforce collaborative</a:t>
            </a:r>
            <a:r>
              <a:rPr kumimoji="0" lang="nl-BE" sz="1800" b="1" i="0" u="none" strike="noStrike" cap="none" normalizeH="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 initiatives between FEVIA, its partner organisations and government bodies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11" name="Rounded Rectangle 14"/>
          <p:cNvSpPr/>
          <p:nvPr/>
        </p:nvSpPr>
        <p:spPr bwMode="auto">
          <a:xfrm>
            <a:off x="1605804" y="1575032"/>
            <a:ext cx="7286676" cy="50006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Quality is</a:t>
            </a:r>
            <a:r>
              <a:rPr kumimoji="0" lang="nl-BE" sz="2000" b="1" i="0" u="none" strike="noStrike" cap="none" normalizeH="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 </a:t>
            </a:r>
            <a:r>
              <a:rPr lang="nl-BE" sz="2000" b="1" dirty="0" smtClean="0">
                <a:solidFill>
                  <a:schemeClr val="accent1"/>
                </a:solidFill>
              </a:rPr>
              <a:t>key to success for the Belgian food industry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714480" y="3071810"/>
          <a:ext cx="71438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808"/>
                <a:gridCol w="5658992"/>
              </a:tblGrid>
              <a:tr h="812977">
                <a:tc>
                  <a:txBody>
                    <a:bodyPr/>
                    <a:lstStyle/>
                    <a:p>
                      <a:r>
                        <a:rPr lang="nl-BE" sz="1600" b="1" u="none" dirty="0" smtClean="0">
                          <a:solidFill>
                            <a:srgbClr val="E46C0A"/>
                          </a:solidFill>
                        </a:rPr>
                        <a:t>People</a:t>
                      </a:r>
                      <a:endParaRPr lang="en-US" sz="1600" b="1" u="none" dirty="0">
                        <a:solidFill>
                          <a:srgbClr val="E46C0A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nl-BE" sz="1600" b="1" baseline="0" dirty="0" err="1" smtClean="0">
                          <a:solidFill>
                            <a:schemeClr val="accent1"/>
                          </a:solidFill>
                        </a:rPr>
                        <a:t>Attracting</a:t>
                      </a:r>
                      <a:r>
                        <a:rPr lang="nl-BE" sz="1600" b="1" baseline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nl-BE" sz="1600" b="1" baseline="0" dirty="0" err="1" smtClean="0">
                          <a:solidFill>
                            <a:schemeClr val="accent1"/>
                          </a:solidFill>
                        </a:rPr>
                        <a:t>and</a:t>
                      </a:r>
                      <a:r>
                        <a:rPr lang="nl-BE" sz="1600" b="1" baseline="0" dirty="0" smtClean="0">
                          <a:solidFill>
                            <a:schemeClr val="accent1"/>
                          </a:solidFill>
                        </a:rPr>
                        <a:t> training new employees as </a:t>
                      </a:r>
                      <a:r>
                        <a:rPr lang="nl-BE" sz="1600" b="1" baseline="0" dirty="0" err="1" smtClean="0">
                          <a:solidFill>
                            <a:schemeClr val="accent1"/>
                          </a:solidFill>
                        </a:rPr>
                        <a:t>stable</a:t>
                      </a:r>
                      <a:r>
                        <a:rPr lang="nl-BE" sz="1600" b="1" baseline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nl-BE" sz="1600" b="1" baseline="0" dirty="0" err="1" smtClean="0">
                          <a:solidFill>
                            <a:schemeClr val="accent1"/>
                          </a:solidFill>
                        </a:rPr>
                        <a:t>employer</a:t>
                      </a:r>
                      <a:endParaRPr lang="nl-BE" sz="1600" b="1" baseline="0" dirty="0" smtClean="0">
                        <a:solidFill>
                          <a:schemeClr val="accent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nl-BE" sz="1600" b="1" baseline="0" dirty="0" smtClean="0">
                          <a:solidFill>
                            <a:schemeClr val="accent1"/>
                          </a:solidFill>
                        </a:rPr>
                        <a:t>food@work projects in Flanders and Wallonia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nl-BE" sz="1600" b="1" baseline="0" dirty="0" smtClean="0">
                          <a:solidFill>
                            <a:schemeClr val="accent1"/>
                          </a:solidFill>
                        </a:rPr>
                        <a:t>IPV-IFP, VDAB-FOREM-ACTIRIS, SYNTRA-IFAPME</a:t>
                      </a:r>
                      <a:endParaRPr lang="en-US" sz="16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714480" y="3857628"/>
          <a:ext cx="71438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808"/>
                <a:gridCol w="5658992"/>
              </a:tblGrid>
              <a:tr h="665790">
                <a:tc>
                  <a:txBody>
                    <a:bodyPr/>
                    <a:lstStyle/>
                    <a:p>
                      <a:r>
                        <a:rPr lang="nl-BE" sz="1600" b="1" u="none" dirty="0" err="1" smtClean="0">
                          <a:solidFill>
                            <a:srgbClr val="E46C0A"/>
                          </a:solidFill>
                        </a:rPr>
                        <a:t>Innovation</a:t>
                      </a:r>
                      <a:endParaRPr lang="en-US" sz="1600" b="1" u="none" dirty="0">
                        <a:solidFill>
                          <a:srgbClr val="E46C0A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nl-BE" sz="1600" b="1" baseline="0" dirty="0" smtClean="0">
                          <a:solidFill>
                            <a:schemeClr val="accent1"/>
                          </a:solidFill>
                        </a:rPr>
                        <a:t>Market </a:t>
                      </a:r>
                      <a:r>
                        <a:rPr lang="nl-BE" sz="1600" b="1" baseline="0" dirty="0" err="1" smtClean="0">
                          <a:solidFill>
                            <a:schemeClr val="accent1"/>
                          </a:solidFill>
                        </a:rPr>
                        <a:t>innovation</a:t>
                      </a:r>
                      <a:r>
                        <a:rPr lang="nl-BE" sz="1600" b="1" baseline="0" dirty="0" smtClean="0">
                          <a:solidFill>
                            <a:schemeClr val="accent1"/>
                          </a:solidFill>
                        </a:rPr>
                        <a:t> (food chain) in line </a:t>
                      </a:r>
                      <a:r>
                        <a:rPr lang="nl-BE" sz="1600" b="1" baseline="0" dirty="0" err="1" smtClean="0">
                          <a:solidFill>
                            <a:schemeClr val="accent1"/>
                          </a:solidFill>
                        </a:rPr>
                        <a:t>with</a:t>
                      </a:r>
                      <a:r>
                        <a:rPr lang="nl-BE" sz="1600" b="1" baseline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nl-BE" sz="1600" b="1" baseline="0" dirty="0" err="1" smtClean="0">
                          <a:solidFill>
                            <a:schemeClr val="accent1"/>
                          </a:solidFill>
                        </a:rPr>
                        <a:t>consumer</a:t>
                      </a:r>
                      <a:r>
                        <a:rPr lang="nl-BE" sz="1600" b="1" baseline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nl-BE" sz="1600" b="1" baseline="0" dirty="0" err="1" smtClean="0">
                          <a:solidFill>
                            <a:schemeClr val="accent1"/>
                          </a:solidFill>
                        </a:rPr>
                        <a:t>needs</a:t>
                      </a:r>
                      <a:endParaRPr lang="nl-BE" sz="1600" b="1" baseline="0" dirty="0" smtClean="0">
                        <a:solidFill>
                          <a:schemeClr val="accent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nl-BE" sz="1600" b="1" baseline="0" dirty="0" smtClean="0">
                          <a:solidFill>
                            <a:schemeClr val="accent1"/>
                          </a:solidFill>
                        </a:rPr>
                        <a:t>Gathering knowledge and insights on trends in food market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nl-BE" sz="1600" b="1" baseline="0" dirty="0" smtClean="0">
                          <a:solidFill>
                            <a:schemeClr val="accent1"/>
                          </a:solidFill>
                        </a:rPr>
                        <a:t>Wagralim, Flanders’ Food, universities and high schools</a:t>
                      </a:r>
                      <a:endParaRPr lang="en-US" sz="16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714480" y="4643446"/>
          <a:ext cx="7143800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808"/>
                <a:gridCol w="5658992"/>
              </a:tblGrid>
              <a:tr h="360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b="1" u="none" dirty="0" smtClean="0">
                          <a:solidFill>
                            <a:srgbClr val="E46C0A"/>
                          </a:solidFill>
                        </a:rPr>
                        <a:t>Health </a:t>
                      </a:r>
                      <a:r>
                        <a:rPr lang="nl-BE" sz="1600" b="1" u="none" dirty="0" err="1" smtClean="0">
                          <a:solidFill>
                            <a:srgbClr val="E46C0A"/>
                          </a:solidFill>
                        </a:rPr>
                        <a:t>and</a:t>
                      </a:r>
                      <a:r>
                        <a:rPr lang="nl-BE" sz="1600" b="1" u="none" dirty="0" smtClean="0">
                          <a:solidFill>
                            <a:srgbClr val="E46C0A"/>
                          </a:solidFill>
                        </a:rPr>
                        <a:t> food</a:t>
                      </a:r>
                      <a:r>
                        <a:rPr lang="nl-BE" sz="1600" b="1" u="none" baseline="0" dirty="0" smtClean="0">
                          <a:solidFill>
                            <a:srgbClr val="E46C0A"/>
                          </a:solidFill>
                        </a:rPr>
                        <a:t> </a:t>
                      </a:r>
                      <a:r>
                        <a:rPr lang="nl-BE" sz="1600" b="1" u="none" baseline="0" dirty="0" err="1" smtClean="0">
                          <a:solidFill>
                            <a:srgbClr val="E46C0A"/>
                          </a:solidFill>
                        </a:rPr>
                        <a:t>safety</a:t>
                      </a:r>
                      <a:endParaRPr lang="en-US" sz="1600" b="1" u="none" dirty="0" smtClean="0">
                        <a:solidFill>
                          <a:srgbClr val="E46C0A"/>
                        </a:solidFill>
                      </a:endParaRPr>
                    </a:p>
                    <a:p>
                      <a:endParaRPr lang="en-US" sz="1600" b="1" u="sng" dirty="0">
                        <a:solidFill>
                          <a:srgbClr val="E46C0A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600" b="1" baseline="0" dirty="0" smtClean="0">
                          <a:solidFill>
                            <a:schemeClr val="accent1"/>
                          </a:solidFill>
                        </a:rPr>
                        <a:t>Benchmarking of food safety management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600" b="1" baseline="0" dirty="0" smtClean="0">
                          <a:solidFill>
                            <a:schemeClr val="accent1"/>
                          </a:solidFill>
                        </a:rPr>
                        <a:t>Marketing of Belgian quality food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600" b="1" baseline="0" dirty="0" smtClean="0">
                          <a:solidFill>
                            <a:schemeClr val="accent1"/>
                          </a:solidFill>
                        </a:rPr>
                        <a:t>Resource efficiency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endParaRPr lang="en-US" sz="1600" b="1" baseline="0" dirty="0" smtClean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"/>
          <p:cNvSpPr txBox="1">
            <a:spLocks/>
          </p:cNvSpPr>
          <p:nvPr/>
        </p:nvSpPr>
        <p:spPr>
          <a:xfrm>
            <a:off x="2123728" y="0"/>
            <a:ext cx="7020272" cy="8367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>
                  <a:solidFill>
                    <a:schemeClr val="accent2"/>
                  </a:solidFill>
                </a:uFill>
                <a:latin typeface="+mj-lt"/>
                <a:ea typeface="+mj-ea"/>
                <a:cs typeface="+mj-cs"/>
              </a:rPr>
              <a:t>2. Communication and Branding</a:t>
            </a:r>
            <a:endParaRPr kumimoji="0" lang="nl-BE" sz="35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>
                <a:solidFill>
                  <a:schemeClr val="accent2"/>
                </a:solidFill>
              </a:uFill>
              <a:latin typeface="+mj-lt"/>
              <a:ea typeface="+mj-ea"/>
              <a:cs typeface="+mj-cs"/>
            </a:endParaRPr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935218" y="6860232"/>
            <a:ext cx="957262" cy="457200"/>
          </a:xfrm>
        </p:spPr>
        <p:txBody>
          <a:bodyPr/>
          <a:lstStyle/>
          <a:p>
            <a:pPr>
              <a:defRPr/>
            </a:pPr>
            <a:fld id="{53C32FF4-1053-4069-80A4-2A091B8D3AA0}" type="slidenum">
              <a:rPr lang="nl-NL" smtClean="0"/>
              <a:pPr>
                <a:defRPr/>
              </a:pPr>
              <a:t>13</a:t>
            </a:fld>
            <a:endParaRPr lang="nl-NL"/>
          </a:p>
        </p:txBody>
      </p:sp>
      <p:sp>
        <p:nvSpPr>
          <p:cNvPr id="17" name="Rounded Rectangle 6"/>
          <p:cNvSpPr/>
          <p:nvPr/>
        </p:nvSpPr>
        <p:spPr bwMode="auto">
          <a:xfrm>
            <a:off x="1434380" y="2888300"/>
            <a:ext cx="7429552" cy="3016356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1F497D"/>
              </a:solidFill>
              <a:effectLst/>
              <a:latin typeface="Arial" charset="0"/>
            </a:endParaRPr>
          </a:p>
        </p:txBody>
      </p:sp>
      <p:sp>
        <p:nvSpPr>
          <p:cNvPr id="18" name="TextBox 7"/>
          <p:cNvSpPr txBox="1"/>
          <p:nvPr/>
        </p:nvSpPr>
        <p:spPr>
          <a:xfrm>
            <a:off x="521045" y="1959606"/>
            <a:ext cx="790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b="1" dirty="0" err="1" smtClean="0">
                <a:solidFill>
                  <a:schemeClr val="accent1"/>
                </a:solidFill>
              </a:rPr>
              <a:t>Why</a:t>
            </a:r>
            <a:r>
              <a:rPr lang="nl-BE" sz="2000" b="1" dirty="0" smtClean="0">
                <a:solidFill>
                  <a:schemeClr val="accent1"/>
                </a:solidFill>
              </a:rPr>
              <a:t>?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19" name="TextBox 8"/>
          <p:cNvSpPr txBox="1"/>
          <p:nvPr/>
        </p:nvSpPr>
        <p:spPr>
          <a:xfrm>
            <a:off x="521045" y="3059694"/>
            <a:ext cx="793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b="1" dirty="0" err="1" smtClean="0">
                <a:solidFill>
                  <a:srgbClr val="E46C0A"/>
                </a:solidFill>
              </a:rPr>
              <a:t>How</a:t>
            </a:r>
            <a:r>
              <a:rPr lang="nl-BE" sz="2000" b="1" dirty="0" smtClean="0">
                <a:solidFill>
                  <a:srgbClr val="E46C0A"/>
                </a:solidFill>
              </a:rPr>
              <a:t>?</a:t>
            </a:r>
            <a:endParaRPr lang="en-US" sz="2000" b="1" dirty="0">
              <a:solidFill>
                <a:srgbClr val="E46C0A"/>
              </a:solidFill>
            </a:endParaRPr>
          </a:p>
        </p:txBody>
      </p:sp>
      <p:sp>
        <p:nvSpPr>
          <p:cNvPr id="20" name="Rounded Rectangle 9"/>
          <p:cNvSpPr/>
          <p:nvPr/>
        </p:nvSpPr>
        <p:spPr bwMode="auto">
          <a:xfrm>
            <a:off x="1434380" y="2888300"/>
            <a:ext cx="7429552" cy="7143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1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Develop a strong message </a:t>
            </a:r>
            <a:r>
              <a:rPr kumimoji="0" lang="nl-BE" sz="1800" b="1" i="0" u="none" strike="noStrike" cap="none" normalizeH="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and engaging branding which shows that Belgium is THE worldwide reference point for EXCELLENCE in food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21" name="Rounded Rectangle 10"/>
          <p:cNvSpPr/>
          <p:nvPr/>
        </p:nvSpPr>
        <p:spPr bwMode="auto">
          <a:xfrm>
            <a:off x="1434380" y="1602416"/>
            <a:ext cx="7429552" cy="114300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nl-BE" sz="2000" b="1" dirty="0" smtClean="0">
                <a:solidFill>
                  <a:schemeClr val="accent1"/>
                </a:solidFill>
              </a:rPr>
              <a:t>Co</a:t>
            </a:r>
            <a:r>
              <a:rPr kumimoji="0" lang="nl-BE" sz="2000" b="1" i="0" u="none" strike="noStrike" cap="none" normalizeH="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nveying our pride </a:t>
            </a:r>
            <a:r>
              <a:rPr lang="nl-BE" sz="2000" b="1" dirty="0" smtClean="0">
                <a:solidFill>
                  <a:schemeClr val="accent1"/>
                </a:solidFill>
              </a:rPr>
              <a:t>in </a:t>
            </a:r>
            <a:r>
              <a:rPr kumimoji="0" lang="nl-BE" sz="2000" b="1" i="0" u="none" strike="noStrike" cap="none" normalizeH="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and passion for our excellence in food, </a:t>
            </a:r>
          </a:p>
          <a:p>
            <a:pPr marL="355600" marR="0" indent="-355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nl-BE" sz="2000" b="1" i="0" u="none" strike="noStrike" cap="none" normalizeH="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which stems from our roots, heritage</a:t>
            </a:r>
            <a:r>
              <a:rPr lang="nl-BE" sz="2000" b="1" dirty="0" smtClean="0">
                <a:solidFill>
                  <a:schemeClr val="accent1"/>
                </a:solidFill>
              </a:rPr>
              <a:t> and diversity, </a:t>
            </a:r>
          </a:p>
          <a:p>
            <a:pPr marL="355600" marR="0" indent="-355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nl-BE" sz="2000" b="1" dirty="0" smtClean="0">
                <a:solidFill>
                  <a:schemeClr val="accent1"/>
                </a:solidFill>
              </a:rPr>
              <a:t>is a must for catalysing growth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24000" y="3714752"/>
          <a:ext cx="71438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4786346"/>
              </a:tblGrid>
              <a:tr h="727237">
                <a:tc>
                  <a:txBody>
                    <a:bodyPr/>
                    <a:lstStyle/>
                    <a:p>
                      <a:r>
                        <a:rPr lang="nl-BE" sz="1600" b="1" u="none" dirty="0" smtClean="0">
                          <a:solidFill>
                            <a:srgbClr val="E46C0A"/>
                          </a:solidFill>
                        </a:rPr>
                        <a:t>Branding</a:t>
                      </a:r>
                      <a:endParaRPr lang="en-US" sz="1600" b="1" i="1" u="none" dirty="0">
                        <a:solidFill>
                          <a:srgbClr val="E46C0A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nl-BE" sz="1600" b="1" dirty="0" err="1" smtClean="0">
                          <a:solidFill>
                            <a:schemeClr val="accent1"/>
                          </a:solidFill>
                        </a:rPr>
                        <a:t>Know</a:t>
                      </a:r>
                      <a:r>
                        <a:rPr lang="nl-BE" sz="1600" b="1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nl-BE" sz="1600" b="1" dirty="0" err="1" smtClean="0">
                          <a:solidFill>
                            <a:schemeClr val="accent1"/>
                          </a:solidFill>
                        </a:rPr>
                        <a:t>how</a:t>
                      </a:r>
                      <a:r>
                        <a:rPr lang="nl-BE" sz="1600" b="1" dirty="0" smtClean="0">
                          <a:solidFill>
                            <a:schemeClr val="accent1"/>
                          </a:solidFill>
                        </a:rPr>
                        <a:t> in Belgium </a:t>
                      </a:r>
                      <a:r>
                        <a:rPr lang="nl-BE" sz="1600" b="1" dirty="0" err="1" smtClean="0">
                          <a:solidFill>
                            <a:schemeClr val="accent1"/>
                          </a:solidFill>
                        </a:rPr>
                        <a:t>to</a:t>
                      </a:r>
                      <a:r>
                        <a:rPr lang="nl-BE" sz="1600" b="1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nl-BE" sz="1600" b="1" dirty="0" err="1" smtClean="0">
                          <a:solidFill>
                            <a:schemeClr val="accent1"/>
                          </a:solidFill>
                        </a:rPr>
                        <a:t>produce</a:t>
                      </a:r>
                      <a:r>
                        <a:rPr lang="nl-BE" sz="1600" b="1" dirty="0" smtClean="0">
                          <a:solidFill>
                            <a:schemeClr val="accent1"/>
                          </a:solidFill>
                        </a:rPr>
                        <a:t> best </a:t>
                      </a:r>
                      <a:r>
                        <a:rPr lang="nl-BE" sz="1600" b="1" dirty="0" err="1" smtClean="0">
                          <a:solidFill>
                            <a:schemeClr val="accent1"/>
                          </a:solidFill>
                        </a:rPr>
                        <a:t>quality</a:t>
                      </a:r>
                      <a:r>
                        <a:rPr lang="nl-BE" sz="1600" b="1" dirty="0" smtClean="0">
                          <a:solidFill>
                            <a:schemeClr val="accent1"/>
                          </a:solidFill>
                        </a:rPr>
                        <a:t> food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nl-BE" sz="1600" b="1" dirty="0" smtClean="0">
                          <a:solidFill>
                            <a:schemeClr val="accent1"/>
                          </a:solidFill>
                        </a:rPr>
                        <a:t>Branding through</a:t>
                      </a:r>
                      <a:r>
                        <a:rPr lang="nl-BE" sz="1600" b="1" baseline="0" dirty="0" smtClean="0">
                          <a:solidFill>
                            <a:schemeClr val="accent1"/>
                          </a:solidFill>
                        </a:rPr>
                        <a:t> name, logo, baseline, brandography, keywords and key values</a:t>
                      </a:r>
                      <a:endParaRPr lang="en-US" sz="16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24000" y="4500570"/>
          <a:ext cx="71438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4786346"/>
              </a:tblGrid>
              <a:tr h="511760">
                <a:tc>
                  <a:txBody>
                    <a:bodyPr/>
                    <a:lstStyle/>
                    <a:p>
                      <a:r>
                        <a:rPr lang="en-US" sz="1600" b="1" u="none" dirty="0" smtClean="0">
                          <a:solidFill>
                            <a:srgbClr val="E46C0A"/>
                          </a:solidFill>
                        </a:rPr>
                        <a:t>PR</a:t>
                      </a:r>
                      <a:endParaRPr lang="en-US" sz="1600" b="1" u="none" dirty="0">
                        <a:solidFill>
                          <a:srgbClr val="E46C0A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accent1"/>
                          </a:solidFill>
                        </a:rPr>
                        <a:t>‘Belgian food industry is best kept secret’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accent1"/>
                          </a:solidFill>
                        </a:rPr>
                        <a:t>PR campaign targeted at FOOD stakeholders </a:t>
                      </a:r>
                      <a:endParaRPr lang="en-US" sz="16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886587"/>
              </p:ext>
            </p:extLst>
          </p:nvPr>
        </p:nvGraphicFramePr>
        <p:xfrm>
          <a:off x="1524000" y="5064458"/>
          <a:ext cx="71438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4786346"/>
              </a:tblGrid>
              <a:tr h="511760">
                <a:tc>
                  <a:txBody>
                    <a:bodyPr/>
                    <a:lstStyle/>
                    <a:p>
                      <a:r>
                        <a:rPr lang="en-US" sz="1600" b="1" u="none" dirty="0" smtClean="0">
                          <a:solidFill>
                            <a:srgbClr val="E46C0A"/>
                          </a:solidFill>
                        </a:rPr>
                        <a:t>PA</a:t>
                      </a:r>
                      <a:endParaRPr lang="en-US" sz="1600" b="1" u="none" dirty="0">
                        <a:solidFill>
                          <a:srgbClr val="E46C0A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accent1"/>
                          </a:solidFill>
                        </a:rPr>
                        <a:t>Give Belgian food industry the</a:t>
                      </a:r>
                      <a:r>
                        <a:rPr lang="en-US" sz="1600" b="1" baseline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chemeClr val="accent1"/>
                          </a:solidFill>
                        </a:rPr>
                        <a:t>place it deserves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accent1"/>
                          </a:solidFill>
                        </a:rPr>
                        <a:t>Joint public/private actions </a:t>
                      </a:r>
                      <a:r>
                        <a:rPr lang="en-US" sz="1600" b="1" dirty="0" smtClean="0">
                          <a:solidFill>
                            <a:schemeClr val="accent1"/>
                          </a:solidFill>
                        </a:rPr>
                        <a:t> (VLAM – APAQ-W)</a:t>
                      </a:r>
                      <a:endParaRPr lang="en-US" sz="16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/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"/>
          <p:cNvSpPr txBox="1">
            <a:spLocks/>
          </p:cNvSpPr>
          <p:nvPr/>
        </p:nvSpPr>
        <p:spPr>
          <a:xfrm>
            <a:off x="2123728" y="0"/>
            <a:ext cx="7020272" cy="8367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3500" dirty="0" smtClean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+mj-lt"/>
                <a:ea typeface="+mj-ea"/>
                <a:cs typeface="+mj-cs"/>
              </a:rPr>
              <a:t>3. Grow Exports: +€5 </a:t>
            </a:r>
            <a:r>
              <a:rPr lang="en-US" sz="3500" dirty="0" err="1" smtClean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+mj-lt"/>
                <a:ea typeface="+mj-ea"/>
                <a:cs typeface="+mj-cs"/>
              </a:rPr>
              <a:t>bn</a:t>
            </a:r>
            <a:r>
              <a:rPr lang="en-US" sz="3500" dirty="0" smtClean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+mj-lt"/>
                <a:ea typeface="+mj-ea"/>
                <a:cs typeface="+mj-cs"/>
              </a:rPr>
              <a:t> by 2015</a:t>
            </a:r>
            <a:endParaRPr kumimoji="0" lang="nl-BE" sz="35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>
                <a:solidFill>
                  <a:schemeClr val="accent2"/>
                </a:solidFill>
              </a:uFill>
              <a:latin typeface="+mj-lt"/>
              <a:ea typeface="+mj-ea"/>
              <a:cs typeface="+mj-cs"/>
            </a:endParaRPr>
          </a:p>
        </p:txBody>
      </p:sp>
      <p:sp>
        <p:nvSpPr>
          <p:cNvPr id="26" name="Rounded Rectangle 10"/>
          <p:cNvSpPr/>
          <p:nvPr/>
        </p:nvSpPr>
        <p:spPr bwMode="auto">
          <a:xfrm>
            <a:off x="1577256" y="2624846"/>
            <a:ext cx="7286676" cy="3396442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1F497D"/>
              </a:solidFill>
              <a:effectLst/>
              <a:latin typeface="Arial" charset="0"/>
            </a:endParaRPr>
          </a:p>
        </p:txBody>
      </p:sp>
      <p:sp>
        <p:nvSpPr>
          <p:cNvPr id="28" name="TextBox 7"/>
          <p:cNvSpPr txBox="1"/>
          <p:nvPr/>
        </p:nvSpPr>
        <p:spPr>
          <a:xfrm>
            <a:off x="478390" y="1170280"/>
            <a:ext cx="790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b="1" dirty="0" err="1" smtClean="0">
                <a:solidFill>
                  <a:schemeClr val="accent1"/>
                </a:solidFill>
              </a:rPr>
              <a:t>Why</a:t>
            </a:r>
            <a:r>
              <a:rPr lang="nl-BE" sz="2000" b="1" dirty="0" smtClean="0">
                <a:solidFill>
                  <a:schemeClr val="accent1"/>
                </a:solidFill>
              </a:rPr>
              <a:t>?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29" name="TextBox 8"/>
          <p:cNvSpPr txBox="1"/>
          <p:nvPr/>
        </p:nvSpPr>
        <p:spPr>
          <a:xfrm>
            <a:off x="447896" y="1969746"/>
            <a:ext cx="96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b="1" dirty="0" smtClean="0">
                <a:solidFill>
                  <a:schemeClr val="bg2">
                    <a:lumMod val="25000"/>
                  </a:schemeClr>
                </a:solidFill>
              </a:rPr>
              <a:t>Target?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0" name="Rounded Rectangle 9"/>
          <p:cNvSpPr/>
          <p:nvPr/>
        </p:nvSpPr>
        <p:spPr bwMode="auto">
          <a:xfrm>
            <a:off x="1577256" y="2624846"/>
            <a:ext cx="7286676" cy="7143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1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Develop an export strategy</a:t>
            </a:r>
            <a:r>
              <a:rPr lang="nl-BE" sz="1800" b="1" dirty="0" smtClean="0">
                <a:solidFill>
                  <a:schemeClr val="accent1"/>
                </a:solidFill>
              </a:rPr>
              <a:t>, in collaboration with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1800" b="1" dirty="0" smtClean="0">
                <a:solidFill>
                  <a:schemeClr val="accent1"/>
                </a:solidFill>
              </a:rPr>
              <a:t>the members and with the help of external experts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31" name="Rounded Rectangle 14"/>
          <p:cNvSpPr/>
          <p:nvPr/>
        </p:nvSpPr>
        <p:spPr bwMode="auto">
          <a:xfrm>
            <a:off x="1577256" y="1142984"/>
            <a:ext cx="7286676" cy="50006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Given saturation on home market, exports </a:t>
            </a:r>
            <a:r>
              <a:rPr kumimoji="0" lang="nl-BE" sz="2000" b="1" i="0" u="none" strike="noStrike" cap="none" normalizeH="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a must for growth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32" name="Rounded Rectangle 15"/>
          <p:cNvSpPr/>
          <p:nvPr/>
        </p:nvSpPr>
        <p:spPr bwMode="auto">
          <a:xfrm>
            <a:off x="1577256" y="1785926"/>
            <a:ext cx="7286676" cy="7069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Grow exports </a:t>
            </a:r>
            <a:r>
              <a:rPr kumimoji="0" lang="nl-BE" sz="2000" b="1" i="0" u="none" strike="noStrike" cap="none" normalizeH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from €22 bn in 2011 to €27 bn in 2015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1600" b="1" baseline="0" dirty="0" smtClean="0">
                <a:solidFill>
                  <a:schemeClr val="bg2">
                    <a:lumMod val="25000"/>
                  </a:schemeClr>
                </a:solidFill>
              </a:rPr>
              <a:t>(internal turnover </a:t>
            </a:r>
            <a:r>
              <a:rPr lang="nl-BE" sz="1600" b="1" dirty="0" smtClean="0">
                <a:solidFill>
                  <a:schemeClr val="bg2">
                    <a:lumMod val="25000"/>
                  </a:schemeClr>
                </a:solidFill>
              </a:rPr>
              <a:t>from €22 bn in 2011 to €23 bn in 2015)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  <p:sp>
        <p:nvSpPr>
          <p:cNvPr id="33" name="TextBox 16"/>
          <p:cNvSpPr txBox="1"/>
          <p:nvPr/>
        </p:nvSpPr>
        <p:spPr>
          <a:xfrm>
            <a:off x="475192" y="2782592"/>
            <a:ext cx="793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b="1" dirty="0" err="1" smtClean="0">
                <a:solidFill>
                  <a:srgbClr val="E46C0A"/>
                </a:solidFill>
              </a:rPr>
              <a:t>How</a:t>
            </a:r>
            <a:r>
              <a:rPr lang="nl-BE" sz="2000" b="1" dirty="0" smtClean="0">
                <a:solidFill>
                  <a:srgbClr val="E46C0A"/>
                </a:solidFill>
              </a:rPr>
              <a:t>?</a:t>
            </a:r>
            <a:endParaRPr lang="en-US" sz="2000" b="1" dirty="0">
              <a:solidFill>
                <a:srgbClr val="E46C0A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643042" y="3357562"/>
          <a:ext cx="71438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2"/>
                <a:gridCol w="4714908"/>
              </a:tblGrid>
              <a:tr h="428328">
                <a:tc>
                  <a:txBody>
                    <a:bodyPr/>
                    <a:lstStyle/>
                    <a:p>
                      <a:r>
                        <a:rPr lang="en-US" sz="1400" b="1" u="none" dirty="0" smtClean="0">
                          <a:solidFill>
                            <a:srgbClr val="E46C0A"/>
                          </a:solidFill>
                        </a:rPr>
                        <a:t>Growth markets</a:t>
                      </a:r>
                      <a:endParaRPr lang="en-US" sz="1400" b="1" u="none" dirty="0">
                        <a:solidFill>
                          <a:srgbClr val="E46C0A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nl-BE" sz="1400" b="1" dirty="0" smtClean="0">
                          <a:solidFill>
                            <a:schemeClr val="accent1"/>
                          </a:solidFill>
                        </a:rPr>
                        <a:t>BRICS, Next 11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nl-BE" sz="1400" b="1" dirty="0" smtClean="0">
                          <a:solidFill>
                            <a:schemeClr val="accent1"/>
                          </a:solidFill>
                        </a:rPr>
                        <a:t>Clubs of export managers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nl-BE" sz="1400" b="1" baseline="0" dirty="0" smtClean="0">
                          <a:solidFill>
                            <a:schemeClr val="accent1"/>
                          </a:solidFill>
                        </a:rPr>
                        <a:t>International </a:t>
                      </a:r>
                      <a:r>
                        <a:rPr lang="nl-BE" sz="1400" b="1" baseline="0" dirty="0" err="1" smtClean="0">
                          <a:solidFill>
                            <a:schemeClr val="accent1"/>
                          </a:solidFill>
                        </a:rPr>
                        <a:t>trade</a:t>
                      </a:r>
                      <a:r>
                        <a:rPr lang="nl-BE" sz="1400" b="1" baseline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nl-BE" sz="1400" b="1" baseline="0" dirty="0" err="1" smtClean="0">
                          <a:solidFill>
                            <a:schemeClr val="accent1"/>
                          </a:solidFill>
                        </a:rPr>
                        <a:t>negotations</a:t>
                      </a:r>
                      <a:r>
                        <a:rPr lang="nl-BE" sz="1400" b="1" baseline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643042" y="4070988"/>
          <a:ext cx="71438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2"/>
                <a:gridCol w="4714908"/>
              </a:tblGrid>
              <a:tr h="303399">
                <a:tc>
                  <a:txBody>
                    <a:bodyPr/>
                    <a:lstStyle/>
                    <a:p>
                      <a:r>
                        <a:rPr lang="en-US" sz="1400" b="1" u="none" dirty="0" smtClean="0">
                          <a:solidFill>
                            <a:srgbClr val="E46C0A"/>
                          </a:solidFill>
                        </a:rPr>
                        <a:t>Competitiveness</a:t>
                      </a:r>
                      <a:endParaRPr lang="en-US" sz="1400" b="1" u="none" dirty="0">
                        <a:solidFill>
                          <a:srgbClr val="E46C0A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BE" sz="1400" b="1" baseline="0" dirty="0" err="1" smtClean="0">
                          <a:solidFill>
                            <a:schemeClr val="accent1"/>
                          </a:solidFill>
                        </a:rPr>
                        <a:t>Maintain</a:t>
                      </a:r>
                      <a:r>
                        <a:rPr lang="fr-BE" sz="1400" b="1" baseline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fr-BE" sz="1400" b="1" baseline="0" dirty="0" err="1" smtClean="0">
                          <a:solidFill>
                            <a:schemeClr val="accent1"/>
                          </a:solidFill>
                        </a:rPr>
                        <a:t>competitiveness</a:t>
                      </a:r>
                      <a:r>
                        <a:rPr lang="fr-BE" sz="1400" b="1" baseline="0" dirty="0" smtClean="0">
                          <a:solidFill>
                            <a:schemeClr val="accent1"/>
                          </a:solidFill>
                        </a:rPr>
                        <a:t> by </a:t>
                      </a:r>
                      <a:r>
                        <a:rPr lang="fr-BE" sz="1400" b="1" baseline="0" dirty="0" err="1" smtClean="0">
                          <a:solidFill>
                            <a:schemeClr val="accent1"/>
                          </a:solidFill>
                        </a:rPr>
                        <a:t>controlling</a:t>
                      </a:r>
                      <a:r>
                        <a:rPr lang="fr-BE" sz="1400" b="1" baseline="0" dirty="0" smtClean="0">
                          <a:solidFill>
                            <a:schemeClr val="accent1"/>
                          </a:solidFill>
                        </a:rPr>
                        <a:t> all input </a:t>
                      </a:r>
                      <a:r>
                        <a:rPr lang="fr-BE" sz="1400" b="1" baseline="0" dirty="0" err="1" smtClean="0">
                          <a:solidFill>
                            <a:schemeClr val="accent1"/>
                          </a:solidFill>
                        </a:rPr>
                        <a:t>costs</a:t>
                      </a:r>
                      <a:r>
                        <a:rPr lang="fr-BE" sz="1400" b="1" baseline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BE" sz="1400" b="1" baseline="0" dirty="0" err="1" smtClean="0">
                          <a:solidFill>
                            <a:schemeClr val="accent1"/>
                          </a:solidFill>
                        </a:rPr>
                        <a:t>Improve</a:t>
                      </a:r>
                      <a:r>
                        <a:rPr lang="fr-BE" sz="1400" b="1" baseline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fr-BE" sz="1400" b="1" baseline="0" dirty="0" err="1" smtClean="0">
                          <a:solidFill>
                            <a:schemeClr val="accent1"/>
                          </a:solidFill>
                        </a:rPr>
                        <a:t>logistics</a:t>
                      </a:r>
                      <a:r>
                        <a:rPr lang="fr-BE" sz="1400" b="1" baseline="0" dirty="0" smtClean="0">
                          <a:solidFill>
                            <a:schemeClr val="accent1"/>
                          </a:solidFill>
                        </a:rPr>
                        <a:t> by </a:t>
                      </a:r>
                      <a:r>
                        <a:rPr lang="fr-BE" sz="1400" b="1" baseline="0" dirty="0" err="1" smtClean="0">
                          <a:solidFill>
                            <a:schemeClr val="accent1"/>
                          </a:solidFill>
                        </a:rPr>
                        <a:t>increasing</a:t>
                      </a:r>
                      <a:r>
                        <a:rPr lang="fr-BE" sz="1400" b="1" baseline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fr-BE" sz="1400" b="1" baseline="0" dirty="0" err="1" smtClean="0">
                          <a:solidFill>
                            <a:schemeClr val="accent1"/>
                          </a:solidFill>
                        </a:rPr>
                        <a:t>access</a:t>
                      </a:r>
                      <a:r>
                        <a:rPr lang="fr-BE" sz="1400" b="1" baseline="0" dirty="0" smtClean="0">
                          <a:solidFill>
                            <a:schemeClr val="accent1"/>
                          </a:solidFill>
                        </a:rPr>
                        <a:t> to the ports</a:t>
                      </a:r>
                      <a:endParaRPr lang="en-US" sz="14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643042" y="4574870"/>
          <a:ext cx="71438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2"/>
                <a:gridCol w="4714908"/>
              </a:tblGrid>
              <a:tr h="1302832">
                <a:tc>
                  <a:txBody>
                    <a:bodyPr/>
                    <a:lstStyle/>
                    <a:p>
                      <a:r>
                        <a:rPr lang="en-US" sz="1400" b="1" u="none" dirty="0" smtClean="0">
                          <a:solidFill>
                            <a:srgbClr val="E46C0A"/>
                          </a:solidFill>
                        </a:rPr>
                        <a:t>Cooperation</a:t>
                      </a:r>
                      <a:endParaRPr lang="en-US" sz="1400" b="1" u="none" dirty="0">
                        <a:solidFill>
                          <a:srgbClr val="E46C0A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nl-BE" sz="1400" b="1" baseline="0" dirty="0" smtClean="0">
                          <a:solidFill>
                            <a:schemeClr val="accent1"/>
                          </a:solidFill>
                        </a:rPr>
                        <a:t>Collaboration with FIT, AWEX and Brussels Invest and Export (joint communication concept, joint stands at expos, market studies, etc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nl-BE" sz="1400" b="1" dirty="0" smtClean="0">
                          <a:solidFill>
                            <a:schemeClr val="accent1"/>
                          </a:solidFill>
                        </a:rPr>
                        <a:t>Database and showcasing</a:t>
                      </a:r>
                      <a:r>
                        <a:rPr lang="nl-BE" sz="1400" b="1" baseline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nl-BE" sz="1400" b="1" dirty="0" smtClean="0">
                          <a:solidFill>
                            <a:schemeClr val="accent1"/>
                          </a:solidFill>
                        </a:rPr>
                        <a:t>of Belgian</a:t>
                      </a:r>
                      <a:r>
                        <a:rPr lang="nl-BE" sz="1400" b="1" baseline="0" dirty="0" smtClean="0">
                          <a:solidFill>
                            <a:schemeClr val="accent1"/>
                          </a:solidFill>
                        </a:rPr>
                        <a:t> food products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nl-BE" sz="1400" b="1" baseline="0" dirty="0" smtClean="0">
                          <a:solidFill>
                            <a:schemeClr val="accent1"/>
                          </a:solidFill>
                        </a:rPr>
                        <a:t>Economic diplomacy, eg Belgian food at diplomatic receptions, </a:t>
                      </a:r>
                      <a:r>
                        <a:rPr lang="nl-BE" sz="1400" b="1" baseline="0" dirty="0" err="1" smtClean="0">
                          <a:solidFill>
                            <a:schemeClr val="accent1"/>
                          </a:solidFill>
                        </a:rPr>
                        <a:t>etc</a:t>
                      </a:r>
                      <a:endParaRPr lang="en-US" sz="14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/>
      <p:bldP spid="29" grpId="0"/>
      <p:bldP spid="30" grpId="0" animBg="1"/>
      <p:bldP spid="31" grpId="0" animBg="1"/>
      <p:bldP spid="32" grpId="0" animBg="1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101" y="764704"/>
            <a:ext cx="4730117" cy="426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FOOD 2015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8208912" cy="1944216"/>
          </a:xfrm>
        </p:spPr>
        <p:txBody>
          <a:bodyPr/>
          <a:lstStyle/>
          <a:p>
            <a:r>
              <a:rPr lang="en-US" dirty="0" smtClean="0"/>
              <a:t>A catalyst for sustainable growth in the Belgian food sector</a:t>
            </a:r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3728" y="0"/>
            <a:ext cx="7020272" cy="1268761"/>
          </a:xfrm>
        </p:spPr>
        <p:txBody>
          <a:bodyPr>
            <a:normAutofit/>
          </a:bodyPr>
          <a:lstStyle/>
          <a:p>
            <a:r>
              <a:rPr lang="en-US" dirty="0" smtClean="0"/>
              <a:t>FOOD 2015 aims to be a catalyst </a:t>
            </a:r>
            <a:br>
              <a:rPr lang="en-US" dirty="0" smtClean="0"/>
            </a:br>
            <a:r>
              <a:rPr lang="en-US" dirty="0" smtClean="0"/>
              <a:t>for growth between now and 2015 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748464" cy="4464496"/>
          </a:xfrm>
        </p:spPr>
        <p:txBody>
          <a:bodyPr/>
          <a:lstStyle/>
          <a:p>
            <a:r>
              <a:rPr lang="en-US" b="1" dirty="0" smtClean="0"/>
              <a:t>Two clear objectives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Establish a growth agenda for the Belgian food industry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Provide a government framework</a:t>
            </a:r>
          </a:p>
          <a:p>
            <a:endParaRPr lang="en-US" dirty="0" smtClean="0"/>
          </a:p>
          <a:p>
            <a:r>
              <a:rPr lang="en-US" b="1" dirty="0" smtClean="0"/>
              <a:t>A platform with broad support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Co-developed with a high-level group of CEOs and directors of industry associations</a:t>
            </a:r>
          </a:p>
          <a:p>
            <a:endParaRPr lang="en-US" dirty="0" smtClean="0"/>
          </a:p>
          <a:p>
            <a:r>
              <a:rPr lang="en-US" b="1" dirty="0" smtClean="0"/>
              <a:t>A starting point, not an end point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A catalyst for a broader </a:t>
            </a:r>
            <a:r>
              <a:rPr lang="en-US" dirty="0" err="1" smtClean="0">
                <a:solidFill>
                  <a:schemeClr val="accent1"/>
                </a:solidFill>
              </a:rPr>
              <a:t>mobilisation</a:t>
            </a:r>
            <a:r>
              <a:rPr lang="en-US" dirty="0" smtClean="0">
                <a:solidFill>
                  <a:schemeClr val="accent1"/>
                </a:solidFill>
              </a:rPr>
              <a:t> process</a:t>
            </a:r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3728" y="0"/>
            <a:ext cx="7020272" cy="1268761"/>
          </a:xfrm>
        </p:spPr>
        <p:txBody>
          <a:bodyPr>
            <a:normAutofit/>
          </a:bodyPr>
          <a:lstStyle/>
          <a:p>
            <a:r>
              <a:rPr lang="en-US" dirty="0" smtClean="0"/>
              <a:t>We went through a comprehensive </a:t>
            </a:r>
            <a:br>
              <a:rPr lang="en-US" dirty="0" smtClean="0"/>
            </a:br>
            <a:r>
              <a:rPr lang="en-US" dirty="0" smtClean="0"/>
              <a:t>and inclusive process</a:t>
            </a:r>
            <a:endParaRPr lang="nl-BE" dirty="0"/>
          </a:p>
        </p:txBody>
      </p:sp>
      <p:graphicFrame>
        <p:nvGraphicFramePr>
          <p:cNvPr id="4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647850"/>
              </p:ext>
            </p:extLst>
          </p:nvPr>
        </p:nvGraphicFramePr>
        <p:xfrm>
          <a:off x="2220416" y="1582008"/>
          <a:ext cx="6096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3884"/>
                <a:gridCol w="1762116"/>
              </a:tblGrid>
              <a:tr h="370840">
                <a:tc>
                  <a:txBody>
                    <a:bodyPr/>
                    <a:lstStyle/>
                    <a:p>
                      <a:r>
                        <a:rPr lang="nl-BE" i="1" dirty="0" err="1" smtClean="0"/>
                        <a:t>Key</a:t>
                      </a:r>
                      <a:r>
                        <a:rPr lang="nl-BE" i="1" dirty="0" smtClean="0"/>
                        <a:t> </a:t>
                      </a:r>
                      <a:r>
                        <a:rPr lang="nl-BE" i="1" dirty="0" err="1" smtClean="0"/>
                        <a:t>activities</a:t>
                      </a:r>
                      <a:endParaRPr lang="en-US" i="1" dirty="0"/>
                    </a:p>
                  </a:txBody>
                  <a:tcPr>
                    <a:solidFill>
                      <a:srgbClr val="E7751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i="1" dirty="0" smtClean="0"/>
                        <a:t>Timing</a:t>
                      </a:r>
                      <a:endParaRPr lang="en-US" i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b="1" dirty="0" smtClean="0">
                          <a:solidFill>
                            <a:srgbClr val="E46C0A"/>
                          </a:solidFill>
                        </a:rPr>
                        <a:t>SWOT </a:t>
                      </a:r>
                      <a:r>
                        <a:rPr lang="nl-BE" b="1" dirty="0" err="1" smtClean="0">
                          <a:solidFill>
                            <a:srgbClr val="E46C0A"/>
                          </a:solidFill>
                        </a:rPr>
                        <a:t>analysis</a:t>
                      </a:r>
                      <a:endParaRPr lang="en-US" b="1" dirty="0">
                        <a:solidFill>
                          <a:srgbClr val="E46C0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="1" dirty="0" smtClean="0">
                          <a:solidFill>
                            <a:schemeClr val="accent1"/>
                          </a:solidFill>
                        </a:rPr>
                        <a:t>May 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b="1" dirty="0" smtClean="0">
                          <a:solidFill>
                            <a:srgbClr val="E46C0A"/>
                          </a:solidFill>
                        </a:rPr>
                        <a:t>High-</a:t>
                      </a:r>
                      <a:r>
                        <a:rPr lang="nl-BE" b="1" baseline="0" dirty="0" smtClean="0">
                          <a:solidFill>
                            <a:srgbClr val="E46C0A"/>
                          </a:solidFill>
                        </a:rPr>
                        <a:t>level group in Ghent</a:t>
                      </a:r>
                      <a:endParaRPr lang="en-US" b="1" dirty="0">
                        <a:solidFill>
                          <a:srgbClr val="E46C0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="1" dirty="0" smtClean="0">
                          <a:solidFill>
                            <a:schemeClr val="accent1"/>
                          </a:solidFill>
                        </a:rPr>
                        <a:t>May 29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b="1" dirty="0" smtClean="0">
                          <a:solidFill>
                            <a:srgbClr val="E46C0A"/>
                          </a:solidFill>
                        </a:rPr>
                        <a:t>Scenario</a:t>
                      </a:r>
                      <a:r>
                        <a:rPr lang="nl-BE" b="1" baseline="0" dirty="0" smtClean="0">
                          <a:solidFill>
                            <a:srgbClr val="E46C0A"/>
                          </a:solidFill>
                        </a:rPr>
                        <a:t> </a:t>
                      </a:r>
                      <a:r>
                        <a:rPr lang="nl-BE" b="1" baseline="0" dirty="0" err="1" smtClean="0">
                          <a:solidFill>
                            <a:srgbClr val="E46C0A"/>
                          </a:solidFill>
                        </a:rPr>
                        <a:t>development</a:t>
                      </a:r>
                      <a:endParaRPr lang="en-US" b="1" dirty="0">
                        <a:solidFill>
                          <a:srgbClr val="E46C0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="1" dirty="0" err="1" smtClean="0">
                          <a:solidFill>
                            <a:schemeClr val="accent1"/>
                          </a:solidFill>
                        </a:rPr>
                        <a:t>June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b="1" dirty="0" smtClean="0">
                          <a:solidFill>
                            <a:srgbClr val="E46C0A"/>
                          </a:solidFill>
                        </a:rPr>
                        <a:t>High-level group in</a:t>
                      </a:r>
                      <a:r>
                        <a:rPr lang="nl-BE" b="1" baseline="0" dirty="0" smtClean="0">
                          <a:solidFill>
                            <a:srgbClr val="E46C0A"/>
                          </a:solidFill>
                        </a:rPr>
                        <a:t> </a:t>
                      </a:r>
                      <a:r>
                        <a:rPr lang="nl-BE" b="1" dirty="0" smtClean="0">
                          <a:solidFill>
                            <a:srgbClr val="E46C0A"/>
                          </a:solidFill>
                        </a:rPr>
                        <a:t>Leuven</a:t>
                      </a:r>
                      <a:endParaRPr lang="en-US" b="1" dirty="0">
                        <a:solidFill>
                          <a:srgbClr val="E46C0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="1" dirty="0" err="1" smtClean="0">
                          <a:solidFill>
                            <a:schemeClr val="accent1"/>
                          </a:solidFill>
                        </a:rPr>
                        <a:t>June</a:t>
                      </a:r>
                      <a:r>
                        <a:rPr lang="nl-BE" b="1" dirty="0" smtClean="0">
                          <a:solidFill>
                            <a:schemeClr val="accent1"/>
                          </a:solidFill>
                        </a:rPr>
                        <a:t> 28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b="1" dirty="0" err="1" smtClean="0">
                          <a:solidFill>
                            <a:srgbClr val="E46C0A"/>
                          </a:solidFill>
                        </a:rPr>
                        <a:t>Strategy</a:t>
                      </a:r>
                      <a:r>
                        <a:rPr lang="nl-BE" b="1" baseline="0" dirty="0" smtClean="0">
                          <a:solidFill>
                            <a:srgbClr val="E46C0A"/>
                          </a:solidFill>
                        </a:rPr>
                        <a:t> </a:t>
                      </a:r>
                      <a:r>
                        <a:rPr lang="nl-BE" b="1" baseline="0" dirty="0" err="1" smtClean="0">
                          <a:solidFill>
                            <a:srgbClr val="E46C0A"/>
                          </a:solidFill>
                        </a:rPr>
                        <a:t>definition</a:t>
                      </a:r>
                      <a:endParaRPr lang="en-US" b="1" dirty="0">
                        <a:solidFill>
                          <a:srgbClr val="E46C0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="1" dirty="0" err="1" smtClean="0">
                          <a:solidFill>
                            <a:schemeClr val="accent1"/>
                          </a:solidFill>
                        </a:rPr>
                        <a:t>July</a:t>
                      </a:r>
                      <a:r>
                        <a:rPr lang="nl-BE" b="1" dirty="0" smtClean="0">
                          <a:solidFill>
                            <a:schemeClr val="accent1"/>
                          </a:solidFill>
                        </a:rPr>
                        <a:t> - August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b="1" dirty="0" err="1" smtClean="0">
                          <a:solidFill>
                            <a:srgbClr val="E46C0A"/>
                          </a:solidFill>
                        </a:rPr>
                        <a:t>Presentation</a:t>
                      </a:r>
                      <a:r>
                        <a:rPr lang="nl-BE" b="1" baseline="0" dirty="0" smtClean="0">
                          <a:solidFill>
                            <a:srgbClr val="E46C0A"/>
                          </a:solidFill>
                        </a:rPr>
                        <a:t> to FEVIA </a:t>
                      </a:r>
                      <a:r>
                        <a:rPr lang="nl-BE" b="1" baseline="0" dirty="0" err="1" smtClean="0">
                          <a:solidFill>
                            <a:srgbClr val="E46C0A"/>
                          </a:solidFill>
                        </a:rPr>
                        <a:t>federations</a:t>
                      </a:r>
                      <a:endParaRPr lang="en-US" b="1" dirty="0">
                        <a:solidFill>
                          <a:srgbClr val="E46C0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="1" dirty="0" smtClean="0">
                          <a:solidFill>
                            <a:schemeClr val="accent1"/>
                          </a:solidFill>
                        </a:rPr>
                        <a:t>August</a:t>
                      </a:r>
                      <a:r>
                        <a:rPr lang="nl-BE" b="1" baseline="0" dirty="0" smtClean="0">
                          <a:solidFill>
                            <a:schemeClr val="accent1"/>
                          </a:solidFill>
                        </a:rPr>
                        <a:t> 27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b="1" dirty="0" smtClean="0">
                          <a:solidFill>
                            <a:srgbClr val="E46C0A"/>
                          </a:solidFill>
                        </a:rPr>
                        <a:t>High-</a:t>
                      </a:r>
                      <a:r>
                        <a:rPr lang="nl-BE" b="1" baseline="0" dirty="0" smtClean="0">
                          <a:solidFill>
                            <a:srgbClr val="E46C0A"/>
                          </a:solidFill>
                        </a:rPr>
                        <a:t>level group in Huy</a:t>
                      </a:r>
                      <a:endParaRPr lang="en-US" b="1" dirty="0">
                        <a:solidFill>
                          <a:srgbClr val="E46C0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="1" dirty="0" smtClean="0">
                          <a:solidFill>
                            <a:schemeClr val="accent1"/>
                          </a:solidFill>
                        </a:rPr>
                        <a:t>September 5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b="1" dirty="0" err="1" smtClean="0">
                          <a:solidFill>
                            <a:srgbClr val="E46C0A"/>
                          </a:solidFill>
                        </a:rPr>
                        <a:t>Presentation</a:t>
                      </a:r>
                      <a:r>
                        <a:rPr lang="nl-BE" b="1" dirty="0" smtClean="0">
                          <a:solidFill>
                            <a:srgbClr val="E46C0A"/>
                          </a:solidFill>
                        </a:rPr>
                        <a:t> to FEVIA</a:t>
                      </a:r>
                      <a:r>
                        <a:rPr lang="nl-BE" b="1" baseline="0" dirty="0" smtClean="0">
                          <a:solidFill>
                            <a:srgbClr val="E46C0A"/>
                          </a:solidFill>
                        </a:rPr>
                        <a:t> Bureau</a:t>
                      </a:r>
                      <a:endParaRPr lang="en-US" b="1" dirty="0">
                        <a:solidFill>
                          <a:srgbClr val="E46C0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="1" dirty="0" smtClean="0">
                          <a:solidFill>
                            <a:schemeClr val="accent1"/>
                          </a:solidFill>
                        </a:rPr>
                        <a:t>September 12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b="1" i="0" dirty="0" err="1" smtClean="0">
                          <a:solidFill>
                            <a:srgbClr val="E46C0A"/>
                          </a:solidFill>
                        </a:rPr>
                        <a:t>Presentation</a:t>
                      </a:r>
                      <a:r>
                        <a:rPr lang="nl-BE" b="1" i="0" baseline="0" dirty="0" smtClean="0">
                          <a:solidFill>
                            <a:srgbClr val="E46C0A"/>
                          </a:solidFill>
                        </a:rPr>
                        <a:t> to FEVIA Board</a:t>
                      </a:r>
                      <a:endParaRPr lang="en-US" b="1" i="0" dirty="0">
                        <a:solidFill>
                          <a:srgbClr val="E46C0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="1" i="0" dirty="0" err="1" smtClean="0">
                          <a:solidFill>
                            <a:schemeClr val="accent1"/>
                          </a:solidFill>
                        </a:rPr>
                        <a:t>October</a:t>
                      </a:r>
                      <a:r>
                        <a:rPr lang="nl-BE" b="1" i="0" dirty="0" smtClean="0">
                          <a:solidFill>
                            <a:schemeClr val="accent1"/>
                          </a:solidFill>
                        </a:rPr>
                        <a:t> 10</a:t>
                      </a:r>
                      <a:endParaRPr lang="en-US" b="1" i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b="1" dirty="0" smtClean="0">
                          <a:solidFill>
                            <a:srgbClr val="E46C0A"/>
                          </a:solidFill>
                        </a:rPr>
                        <a:t>Launch event at FEVIA</a:t>
                      </a:r>
                      <a:r>
                        <a:rPr lang="nl-BE" b="1" baseline="0" dirty="0" smtClean="0">
                          <a:solidFill>
                            <a:srgbClr val="E46C0A"/>
                          </a:solidFill>
                        </a:rPr>
                        <a:t> annual meeting</a:t>
                      </a:r>
                      <a:endParaRPr lang="en-US" b="1" dirty="0">
                        <a:solidFill>
                          <a:srgbClr val="E46C0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="1" dirty="0" smtClean="0">
                          <a:solidFill>
                            <a:schemeClr val="accent1"/>
                          </a:solidFill>
                        </a:rPr>
                        <a:t>December 6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3728" y="0"/>
            <a:ext cx="7020272" cy="14847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Belgian Food &amp; Drink sector shows strong growth compared to other countries and sectors</a:t>
            </a:r>
            <a:endParaRPr lang="nl-B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6270" y="2025272"/>
            <a:ext cx="4946250" cy="38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1988840"/>
            <a:ext cx="475252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6552728" cy="1944216"/>
          </a:xfrm>
        </p:spPr>
        <p:txBody>
          <a:bodyPr/>
          <a:lstStyle/>
          <a:p>
            <a:r>
              <a:rPr lang="en-US" sz="2200" b="1" dirty="0" smtClean="0"/>
              <a:t>Turnover growth in EU 2000-2009</a:t>
            </a:r>
          </a:p>
          <a:p>
            <a:endParaRPr lang="nl-BE" dirty="0"/>
          </a:p>
        </p:txBody>
      </p:sp>
      <p:sp>
        <p:nvSpPr>
          <p:cNvPr id="9" name="Ondertitel 3"/>
          <p:cNvSpPr txBox="1">
            <a:spLocks/>
          </p:cNvSpPr>
          <p:nvPr/>
        </p:nvSpPr>
        <p:spPr>
          <a:xfrm>
            <a:off x="5004048" y="1700808"/>
            <a:ext cx="6552728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  <a:buClr>
                <a:schemeClr val="accent2"/>
              </a:buClr>
            </a:pPr>
            <a:r>
              <a:rPr lang="en-US" sz="2200" b="1" dirty="0" smtClean="0">
                <a:solidFill>
                  <a:schemeClr val="accent2"/>
                </a:solidFill>
              </a:rPr>
              <a:t>Turnover growth in BE 2000-2010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itchFamily="34" charset="0"/>
              <a:buNone/>
              <a:tabLst/>
              <a:defRPr/>
            </a:pPr>
            <a:endParaRPr kumimoji="0" lang="nl-BE" sz="24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3728" y="0"/>
            <a:ext cx="7020272" cy="1268760"/>
          </a:xfrm>
        </p:spPr>
        <p:txBody>
          <a:bodyPr>
            <a:normAutofit/>
          </a:bodyPr>
          <a:lstStyle/>
          <a:p>
            <a:r>
              <a:rPr lang="en-US" dirty="0" smtClean="0"/>
              <a:t>… while exports rise (as a % of turnover) and jobs are protected…</a:t>
            </a:r>
            <a:endParaRPr lang="nl-BE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4864"/>
            <a:ext cx="4355976" cy="3618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 b="4422"/>
          <a:stretch>
            <a:fillRect/>
          </a:stretch>
        </p:blipFill>
        <p:spPr bwMode="auto">
          <a:xfrm>
            <a:off x="4499992" y="2157216"/>
            <a:ext cx="4176464" cy="3864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6552728" cy="1944216"/>
          </a:xfrm>
        </p:spPr>
        <p:txBody>
          <a:bodyPr/>
          <a:lstStyle/>
          <a:p>
            <a:r>
              <a:rPr lang="en-US" sz="2200" b="1" dirty="0" smtClean="0"/>
              <a:t>% export of total turnover</a:t>
            </a:r>
          </a:p>
          <a:p>
            <a:endParaRPr lang="nl-BE" dirty="0"/>
          </a:p>
        </p:txBody>
      </p:sp>
      <p:sp>
        <p:nvSpPr>
          <p:cNvPr id="9" name="Ondertitel 3"/>
          <p:cNvSpPr txBox="1">
            <a:spLocks/>
          </p:cNvSpPr>
          <p:nvPr/>
        </p:nvSpPr>
        <p:spPr>
          <a:xfrm>
            <a:off x="4644008" y="1700808"/>
            <a:ext cx="6552728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  <a:buClr>
                <a:schemeClr val="accent2"/>
              </a:buClr>
            </a:pPr>
            <a:r>
              <a:rPr lang="en-US" sz="2200" b="1" dirty="0" smtClean="0">
                <a:solidFill>
                  <a:schemeClr val="accent2"/>
                </a:solidFill>
              </a:rPr>
              <a:t>Employment growth in BE 2001-2011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itchFamily="34" charset="0"/>
              <a:buNone/>
              <a:tabLst/>
              <a:defRPr/>
            </a:pPr>
            <a:endParaRPr kumimoji="0" lang="nl-BE" sz="24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3728" y="0"/>
            <a:ext cx="7020272" cy="1268760"/>
          </a:xfrm>
        </p:spPr>
        <p:txBody>
          <a:bodyPr>
            <a:normAutofit/>
          </a:bodyPr>
          <a:lstStyle/>
          <a:p>
            <a:r>
              <a:rPr lang="en-US" dirty="0" smtClean="0"/>
              <a:t>… and generating a trade surplus of €4 billion</a:t>
            </a:r>
            <a:endParaRPr lang="nl-BE" dirty="0"/>
          </a:p>
        </p:txBody>
      </p:sp>
      <p:sp>
        <p:nvSpPr>
          <p:cNvPr id="7" name="Ond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64788"/>
            <a:ext cx="8136904" cy="4528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3728" y="0"/>
            <a:ext cx="7020272" cy="16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But… margins are under pressure as input costs grow at a much faster rate than producer prices</a:t>
            </a:r>
            <a:endParaRPr lang="nl-BE" dirty="0"/>
          </a:p>
        </p:txBody>
      </p:sp>
      <p:sp>
        <p:nvSpPr>
          <p:cNvPr id="7" name="Ond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 b="3335"/>
          <a:stretch>
            <a:fillRect/>
          </a:stretch>
        </p:blipFill>
        <p:spPr bwMode="auto">
          <a:xfrm>
            <a:off x="755576" y="1846571"/>
            <a:ext cx="8206806" cy="4174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3728" y="0"/>
            <a:ext cx="7020272" cy="1268761"/>
          </a:xfrm>
        </p:spPr>
        <p:txBody>
          <a:bodyPr>
            <a:normAutofit/>
          </a:bodyPr>
          <a:lstStyle/>
          <a:p>
            <a:r>
              <a:rPr lang="en-US" dirty="0" smtClean="0"/>
              <a:t>FEVIA as driving force for sustainable growth in the Belgian food industry</a:t>
            </a:r>
            <a:endParaRPr lang="nl-BE" dirty="0"/>
          </a:p>
        </p:txBody>
      </p:sp>
      <p:sp>
        <p:nvSpPr>
          <p:cNvPr id="5" name="Rounded Rectangle 5"/>
          <p:cNvSpPr/>
          <p:nvPr/>
        </p:nvSpPr>
        <p:spPr bwMode="auto">
          <a:xfrm>
            <a:off x="611560" y="1785926"/>
            <a:ext cx="1929600" cy="292895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ounded Rectangle 7"/>
          <p:cNvSpPr/>
          <p:nvPr/>
        </p:nvSpPr>
        <p:spPr bwMode="auto">
          <a:xfrm>
            <a:off x="6588224" y="1844824"/>
            <a:ext cx="1929600" cy="292895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" name="Rounded Rectangle 8"/>
          <p:cNvSpPr/>
          <p:nvPr/>
        </p:nvSpPr>
        <p:spPr bwMode="auto">
          <a:xfrm>
            <a:off x="3612812" y="1782728"/>
            <a:ext cx="1928826" cy="2928958"/>
          </a:xfrm>
          <a:prstGeom prst="roundRect">
            <a:avLst/>
          </a:prstGeom>
          <a:solidFill>
            <a:srgbClr val="E77517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BE" sz="3600" dirty="0" smtClean="0">
              <a:solidFill>
                <a:schemeClr val="bg1"/>
              </a:solidFill>
              <a:latin typeface="+mn-lt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FEVIA</a:t>
            </a:r>
            <a:r>
              <a:rPr kumimoji="0" lang="nl-BE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 as </a:t>
            </a:r>
            <a:r>
              <a:rPr kumimoji="0" lang="nl-BE" sz="24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driving</a:t>
            </a:r>
            <a:r>
              <a:rPr kumimoji="0" lang="nl-BE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 force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TextBox 10"/>
          <p:cNvSpPr txBox="1"/>
          <p:nvPr/>
        </p:nvSpPr>
        <p:spPr>
          <a:xfrm>
            <a:off x="931786" y="1285860"/>
            <a:ext cx="12058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b="1" dirty="0" err="1" smtClean="0">
                <a:solidFill>
                  <a:schemeClr val="accent2"/>
                </a:solidFill>
                <a:latin typeface="+mn-lt"/>
              </a:rPr>
              <a:t>Members</a:t>
            </a:r>
            <a:endParaRPr lang="en-US" sz="20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9" name="TextBox 11"/>
          <p:cNvSpPr txBox="1"/>
          <p:nvPr/>
        </p:nvSpPr>
        <p:spPr>
          <a:xfrm>
            <a:off x="6789422" y="1285860"/>
            <a:ext cx="15344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b="1" dirty="0" err="1" smtClean="0">
                <a:solidFill>
                  <a:schemeClr val="accent2"/>
                </a:solidFill>
                <a:latin typeface="+mn-lt"/>
              </a:rPr>
              <a:t>Third</a:t>
            </a:r>
            <a:r>
              <a:rPr lang="nl-BE" sz="2000" b="1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nl-BE" sz="2000" b="1" dirty="0" err="1" smtClean="0">
                <a:solidFill>
                  <a:schemeClr val="accent2"/>
                </a:solidFill>
                <a:latin typeface="+mn-lt"/>
              </a:rPr>
              <a:t>parties</a:t>
            </a:r>
            <a:endParaRPr lang="en-US" sz="20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extBox 12"/>
          <p:cNvSpPr txBox="1"/>
          <p:nvPr/>
        </p:nvSpPr>
        <p:spPr>
          <a:xfrm>
            <a:off x="857224" y="2384726"/>
            <a:ext cx="130516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nl-BE" sz="2000" b="1" i="1" dirty="0" err="1" smtClean="0">
                <a:solidFill>
                  <a:schemeClr val="accent2"/>
                </a:solidFill>
                <a:latin typeface="+mn-lt"/>
              </a:rPr>
              <a:t>Involve</a:t>
            </a:r>
            <a:endParaRPr lang="nl-BE" sz="2000" b="1" i="1" dirty="0" smtClean="0">
              <a:solidFill>
                <a:schemeClr val="accent2"/>
              </a:solidFill>
              <a:latin typeface="+mn-lt"/>
            </a:endParaRPr>
          </a:p>
          <a:p>
            <a:pPr marL="177800" indent="-177800">
              <a:buFont typeface="Arial" pitchFamily="34" charset="0"/>
              <a:buChar char="•"/>
            </a:pPr>
            <a:endParaRPr lang="nl-BE" sz="2000" b="1" i="1" dirty="0" smtClean="0">
              <a:solidFill>
                <a:schemeClr val="accent2"/>
              </a:solidFill>
              <a:latin typeface="+mn-lt"/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nl-BE" sz="2000" b="1" i="1" dirty="0" err="1" smtClean="0">
                <a:solidFill>
                  <a:schemeClr val="accent2"/>
                </a:solidFill>
                <a:latin typeface="+mn-lt"/>
              </a:rPr>
              <a:t>Advise</a:t>
            </a:r>
            <a:endParaRPr lang="nl-BE" sz="2000" b="1" i="1" dirty="0" smtClean="0">
              <a:solidFill>
                <a:schemeClr val="accent2"/>
              </a:solidFill>
              <a:latin typeface="+mn-lt"/>
            </a:endParaRPr>
          </a:p>
          <a:p>
            <a:pPr marL="177800" indent="-177800">
              <a:buFont typeface="Arial" pitchFamily="34" charset="0"/>
              <a:buChar char="•"/>
            </a:pPr>
            <a:endParaRPr lang="nl-BE" sz="2000" b="1" i="1" dirty="0" smtClean="0">
              <a:solidFill>
                <a:schemeClr val="accent2"/>
              </a:solidFill>
              <a:latin typeface="+mn-lt"/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nl-BE" sz="2000" b="1" i="1" dirty="0" err="1" smtClean="0">
                <a:solidFill>
                  <a:schemeClr val="accent2"/>
                </a:solidFill>
                <a:latin typeface="+mn-lt"/>
              </a:rPr>
              <a:t>Network</a:t>
            </a:r>
            <a:endParaRPr lang="en-US" sz="2000" b="1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1" name="TextBox 13"/>
          <p:cNvSpPr txBox="1"/>
          <p:nvPr/>
        </p:nvSpPr>
        <p:spPr>
          <a:xfrm>
            <a:off x="6858016" y="2234742"/>
            <a:ext cx="133844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fr-BE" sz="2000" b="1" i="1" dirty="0" smtClean="0">
                <a:solidFill>
                  <a:schemeClr val="accent2"/>
                </a:solidFill>
                <a:latin typeface="+mn-lt"/>
              </a:rPr>
              <a:t>Link</a:t>
            </a:r>
            <a:endParaRPr lang="nl-BE" sz="2000" b="1" i="1" dirty="0" smtClean="0">
              <a:solidFill>
                <a:schemeClr val="accent2"/>
              </a:solidFill>
              <a:latin typeface="+mn-lt"/>
            </a:endParaRPr>
          </a:p>
          <a:p>
            <a:pPr marL="177800" indent="-177800">
              <a:buFont typeface="Arial" pitchFamily="34" charset="0"/>
              <a:buChar char="•"/>
            </a:pPr>
            <a:endParaRPr lang="nl-BE" sz="2000" b="1" i="1" dirty="0">
              <a:solidFill>
                <a:schemeClr val="accent2"/>
              </a:solidFill>
              <a:latin typeface="+mn-lt"/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nl-BE" sz="2000" b="1" i="1" dirty="0" err="1" smtClean="0">
                <a:solidFill>
                  <a:schemeClr val="accent2"/>
                </a:solidFill>
                <a:latin typeface="+mn-lt"/>
              </a:rPr>
              <a:t>Defend</a:t>
            </a:r>
            <a:endParaRPr lang="nl-BE" sz="2000" b="1" i="1" dirty="0" smtClean="0">
              <a:solidFill>
                <a:schemeClr val="accent2"/>
              </a:solidFill>
              <a:latin typeface="+mn-lt"/>
            </a:endParaRPr>
          </a:p>
          <a:p>
            <a:pPr marL="177800" indent="-177800">
              <a:buFont typeface="Arial" pitchFamily="34" charset="0"/>
              <a:buChar char="•"/>
            </a:pPr>
            <a:endParaRPr lang="nl-BE" sz="2000" b="1" i="1" dirty="0" smtClean="0">
              <a:solidFill>
                <a:schemeClr val="accent2"/>
              </a:solidFill>
              <a:latin typeface="+mn-lt"/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nl-BE" sz="2000" b="1" i="1" dirty="0" err="1" smtClean="0">
                <a:solidFill>
                  <a:schemeClr val="accent2"/>
                </a:solidFill>
                <a:latin typeface="+mn-lt"/>
              </a:rPr>
              <a:t>Facilitate</a:t>
            </a:r>
            <a:endParaRPr lang="en-US" sz="2000" b="1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2" name="Rounded Rectangle 14"/>
          <p:cNvSpPr/>
          <p:nvPr/>
        </p:nvSpPr>
        <p:spPr bwMode="auto">
          <a:xfrm>
            <a:off x="2643174" y="5214950"/>
            <a:ext cx="3857652" cy="714380"/>
          </a:xfrm>
          <a:prstGeom prst="roundRect">
            <a:avLst/>
          </a:prstGeom>
          <a:solidFill>
            <a:srgbClr val="E7751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7800" marR="0" indent="-177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nl-BE" sz="20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Strategic</a:t>
            </a:r>
            <a:r>
              <a:rPr kumimoji="0" lang="nl-BE" sz="20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 reports</a:t>
            </a:r>
            <a:endParaRPr kumimoji="0" lang="nl-BE" sz="1600" b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177800" marR="0" indent="-177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nl-BE" sz="1600" dirty="0" smtClean="0">
                <a:solidFill>
                  <a:schemeClr val="bg1"/>
                </a:solidFill>
                <a:latin typeface="+mn-lt"/>
              </a:rPr>
              <a:t>(environment, health, </a:t>
            </a:r>
            <a:r>
              <a:rPr lang="nl-BE" sz="1600" dirty="0" err="1" smtClean="0">
                <a:solidFill>
                  <a:schemeClr val="bg1"/>
                </a:solidFill>
                <a:latin typeface="+mn-lt"/>
              </a:rPr>
              <a:t>economy</a:t>
            </a:r>
            <a:r>
              <a:rPr lang="nl-BE" sz="1600" dirty="0" smtClean="0">
                <a:solidFill>
                  <a:schemeClr val="bg1"/>
                </a:solidFill>
                <a:latin typeface="+mn-lt"/>
              </a:rPr>
              <a:t>)</a:t>
            </a:r>
            <a:endParaRPr kumimoji="0" lang="nl-BE" sz="1600" b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177800" marR="0" indent="-177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600" b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3" name="Left-Right Arrow 15"/>
          <p:cNvSpPr/>
          <p:nvPr/>
        </p:nvSpPr>
        <p:spPr bwMode="auto">
          <a:xfrm>
            <a:off x="2699792" y="3000372"/>
            <a:ext cx="720000" cy="428628"/>
          </a:xfrm>
          <a:prstGeom prst="leftRightArrow">
            <a:avLst>
              <a:gd name="adj1" fmla="val 50000"/>
              <a:gd name="adj2" fmla="val 40448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4" name="Left-Right Arrow 16"/>
          <p:cNvSpPr/>
          <p:nvPr/>
        </p:nvSpPr>
        <p:spPr bwMode="auto">
          <a:xfrm>
            <a:off x="5652120" y="3000372"/>
            <a:ext cx="720000" cy="428628"/>
          </a:xfrm>
          <a:prstGeom prst="leftRightArrow">
            <a:avLst>
              <a:gd name="adj1" fmla="val 50000"/>
              <a:gd name="adj2" fmla="val 40448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Down Arrow 18"/>
          <p:cNvSpPr/>
          <p:nvPr/>
        </p:nvSpPr>
        <p:spPr bwMode="auto">
          <a:xfrm>
            <a:off x="4330390" y="4786322"/>
            <a:ext cx="500066" cy="35719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FEVI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B4340"/>
      </a:accent1>
      <a:accent2>
        <a:srgbClr val="EC7205"/>
      </a:accent2>
      <a:accent3>
        <a:srgbClr val="FFD500"/>
      </a:accent3>
      <a:accent4>
        <a:srgbClr val="FCC976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750</Words>
  <Application>Microsoft Office PowerPoint</Application>
  <PresentationFormat>On-screen Show (4:3)</PresentationFormat>
  <Paragraphs>158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Office-thema</vt:lpstr>
      <vt:lpstr>Welcome</vt:lpstr>
      <vt:lpstr>FOOD 2015</vt:lpstr>
      <vt:lpstr>FOOD 2015 aims to be a catalyst  for growth between now and 2015 </vt:lpstr>
      <vt:lpstr>We went through a comprehensive  and inclusive process</vt:lpstr>
      <vt:lpstr>Belgian Food &amp; Drink sector shows strong growth compared to other countries and sectors</vt:lpstr>
      <vt:lpstr>… while exports rise (as a % of turnover) and jobs are protected…</vt:lpstr>
      <vt:lpstr>… and generating a trade surplus of €4 billion</vt:lpstr>
      <vt:lpstr>But… margins are under pressure as input costs grow at a much faster rate than producer prices</vt:lpstr>
      <vt:lpstr>FEVIA as driving force for sustainable growth in the Belgian food industry</vt:lpstr>
      <vt:lpstr>… though some apparent weaknesses and threats, along with obvious strengths and opportunities</vt:lpstr>
      <vt:lpstr>FOOD 2015: Vision and Strategy</vt:lpstr>
      <vt:lpstr>1. THE worldwide reference point for EXCELLENCE in food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sven</dc:creator>
  <cp:lastModifiedBy>Peter Standaert</cp:lastModifiedBy>
  <cp:revision>23</cp:revision>
  <dcterms:created xsi:type="dcterms:W3CDTF">2012-11-27T15:20:52Z</dcterms:created>
  <dcterms:modified xsi:type="dcterms:W3CDTF">2012-11-30T10:52:37Z</dcterms:modified>
</cp:coreProperties>
</file>